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14"/>
  </p:notesMasterIdLst>
  <p:sldIdLst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23" autoAdjust="0"/>
    <p:restoredTop sz="57356" autoAdjust="0"/>
  </p:normalViewPr>
  <p:slideViewPr>
    <p:cSldViewPr>
      <p:cViewPr>
        <p:scale>
          <a:sx n="75" d="100"/>
          <a:sy n="75" d="100"/>
        </p:scale>
        <p:origin x="-1866" y="342"/>
      </p:cViewPr>
      <p:guideLst>
        <p:guide orient="horz" pos="3612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r">
              <a:defRPr sz="1200"/>
            </a:lvl1pPr>
          </a:lstStyle>
          <a:p>
            <a:fld id="{63023A64-50AF-4938-B7DA-F2FD8CF79AC1}" type="datetimeFigureOut">
              <a:rPr lang="de-CH" smtClean="0"/>
              <a:t>07.12.2015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75" tIns="45638" rIns="91275" bIns="45638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275" tIns="45638" rIns="91275" bIns="45638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r">
              <a:defRPr sz="1200"/>
            </a:lvl1pPr>
          </a:lstStyle>
          <a:p>
            <a:fld id="{B93DCD02-25DB-4FDB-8325-DC2DF99EC9B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67863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DCD02-25DB-4FDB-8325-DC2DF99EC9B8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027574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DCD02-25DB-4FDB-8325-DC2DF99EC9B8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684013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DCD02-25DB-4FDB-8325-DC2DF99EC9B8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02757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  <p:sp>
        <p:nvSpPr>
          <p:cNvPr id="3482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D05B1A-8D01-428D-9D52-056C4DBBA334}" type="slidenum">
              <a:rPr lang="de-DE" altLang="de-CH" smtClean="0">
                <a:solidFill>
                  <a:prstClr val="black"/>
                </a:solidFill>
              </a:rPr>
              <a:pPr/>
              <a:t>2</a:t>
            </a:fld>
            <a:endParaRPr lang="de-DE" altLang="de-CH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  <p:sp>
        <p:nvSpPr>
          <p:cNvPr id="3482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D05B1A-8D01-428D-9D52-056C4DBBA334}" type="slidenum">
              <a:rPr lang="de-DE" altLang="de-CH" smtClean="0">
                <a:solidFill>
                  <a:prstClr val="black"/>
                </a:solidFill>
              </a:rPr>
              <a:pPr/>
              <a:t>3</a:t>
            </a:fld>
            <a:endParaRPr lang="de-DE" altLang="de-CH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  <p:sp>
        <p:nvSpPr>
          <p:cNvPr id="3482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D05B1A-8D01-428D-9D52-056C4DBBA334}" type="slidenum">
              <a:rPr lang="de-DE" altLang="de-CH" smtClean="0">
                <a:solidFill>
                  <a:prstClr val="black"/>
                </a:solidFill>
              </a:rPr>
              <a:pPr/>
              <a:t>4</a:t>
            </a:fld>
            <a:endParaRPr lang="de-DE" altLang="de-CH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baseline="0" noProof="0" dirty="0" smtClean="0"/>
          </a:p>
        </p:txBody>
      </p:sp>
      <p:sp>
        <p:nvSpPr>
          <p:cNvPr id="3482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D05B1A-8D01-428D-9D52-056C4DBBA334}" type="slidenum">
              <a:rPr lang="de-DE" altLang="de-CH" smtClean="0">
                <a:solidFill>
                  <a:prstClr val="black"/>
                </a:solidFill>
              </a:rPr>
              <a:pPr/>
              <a:t>5</a:t>
            </a:fld>
            <a:endParaRPr lang="de-DE" altLang="de-CH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C94ECE-C0BA-4B58-A313-2CF23C978AFD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30086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DCD02-25DB-4FDB-8325-DC2DF99EC9B8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5455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141" indent="-171141">
              <a:buFontTx/>
              <a:buChar char="-"/>
            </a:pPr>
            <a:endParaRPr lang="de-CH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C94ECE-C0BA-4B58-A313-2CF23C978AFD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139574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141" indent="-171141">
              <a:buFontTx/>
              <a:buChar char="-"/>
            </a:pPr>
            <a:endParaRPr lang="de-CH" baseline="0" dirty="0" smtClean="0"/>
          </a:p>
          <a:p>
            <a:pPr marL="171141" indent="-171141">
              <a:buFontTx/>
              <a:buChar char="-"/>
            </a:pPr>
            <a:endParaRPr lang="de-CH" baseline="0" dirty="0" smtClean="0"/>
          </a:p>
          <a:p>
            <a:endParaRPr lang="de-CH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C94ECE-C0BA-4B58-A313-2CF23C978AFD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2992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HNW_HA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227013"/>
            <a:ext cx="3663950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2266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04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0500" y="1370013"/>
            <a:ext cx="1968500" cy="46720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30238" y="1370013"/>
            <a:ext cx="5757862" cy="467201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33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1370013"/>
            <a:ext cx="7877175" cy="327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31825" y="1992313"/>
            <a:ext cx="3862388" cy="404971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992313"/>
            <a:ext cx="3862387" cy="404971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5083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HNW_HA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227013"/>
            <a:ext cx="3663950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8193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495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800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31825" y="1992313"/>
            <a:ext cx="3862388" cy="4049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992313"/>
            <a:ext cx="3862387" cy="4049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9413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0446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27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573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270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5874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189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8479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0500" y="1370013"/>
            <a:ext cx="1968500" cy="46720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30238" y="1370013"/>
            <a:ext cx="5757862" cy="467201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027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1370013"/>
            <a:ext cx="7877175" cy="327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31825" y="1992313"/>
            <a:ext cx="3862388" cy="404971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992313"/>
            <a:ext cx="3862387" cy="404971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116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986574-7171-4BD2-B787-0B1BCB5F891E}" type="datetimeFigureOut">
              <a:rPr lang="de-CH" smtClean="0"/>
              <a:t>07.12.2015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EA23A9-93E7-4AE8-AE98-12A654B044F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1335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426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31825" y="1992313"/>
            <a:ext cx="3862388" cy="4049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992313"/>
            <a:ext cx="3862387" cy="4049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389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536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538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69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787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974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0238" y="1370013"/>
            <a:ext cx="7877175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1825" y="1992313"/>
            <a:ext cx="7877175" cy="404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158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0238" y="6527800"/>
            <a:ext cx="5973762" cy="16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957263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  <p:sp>
        <p:nvSpPr>
          <p:cNvPr id="1029" name="Line 7"/>
          <p:cNvSpPr>
            <a:spLocks noChangeShapeType="1"/>
          </p:cNvSpPr>
          <p:nvPr/>
        </p:nvSpPr>
        <p:spPr bwMode="auto">
          <a:xfrm>
            <a:off x="631825" y="6494463"/>
            <a:ext cx="78771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CH">
              <a:solidFill>
                <a:srgbClr val="000000"/>
              </a:solidFill>
            </a:endParaRPr>
          </a:p>
        </p:txBody>
      </p:sp>
      <p:pic>
        <p:nvPicPr>
          <p:cNvPr id="1030" name="Picture 8" descr="FHNW_HAB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227013"/>
            <a:ext cx="3663950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Line 9"/>
          <p:cNvSpPr>
            <a:spLocks noChangeShapeType="1"/>
          </p:cNvSpPr>
          <p:nvPr userDrawn="1"/>
        </p:nvSpPr>
        <p:spPr bwMode="auto">
          <a:xfrm>
            <a:off x="635000" y="1185863"/>
            <a:ext cx="7862888" cy="7937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CH">
              <a:solidFill>
                <a:srgbClr val="000000"/>
              </a:solidFill>
            </a:endParaRPr>
          </a:p>
        </p:txBody>
      </p:sp>
      <p:sp>
        <p:nvSpPr>
          <p:cNvPr id="1032" name="Rectangle 14"/>
          <p:cNvSpPr>
            <a:spLocks noChangeArrowheads="1"/>
          </p:cNvSpPr>
          <p:nvPr userDrawn="1"/>
        </p:nvSpPr>
        <p:spPr bwMode="auto">
          <a:xfrm>
            <a:off x="0" y="2886075"/>
            <a:ext cx="738188" cy="3079750"/>
          </a:xfrm>
          <a:prstGeom prst="rect">
            <a:avLst/>
          </a:prstGeom>
          <a:solidFill>
            <a:srgbClr val="FFFF0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de-DE" sz="2100">
              <a:solidFill>
                <a:srgbClr val="00000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0398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57263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57263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Arial" charset="0"/>
        </a:defRPr>
      </a:lvl2pPr>
      <a:lvl3pPr algn="l" defTabSz="957263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Arial" charset="0"/>
        </a:defRPr>
      </a:lvl3pPr>
      <a:lvl4pPr algn="l" defTabSz="957263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Arial" charset="0"/>
        </a:defRPr>
      </a:lvl4pPr>
      <a:lvl5pPr algn="l" defTabSz="957263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Arial" charset="0"/>
        </a:defRPr>
      </a:lvl5pPr>
      <a:lvl6pPr marL="457200" algn="l" defTabSz="957263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Arial" charset="0"/>
        </a:defRPr>
      </a:lvl6pPr>
      <a:lvl7pPr marL="914400" algn="l" defTabSz="957263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Arial" charset="0"/>
        </a:defRPr>
      </a:lvl7pPr>
      <a:lvl8pPr marL="1371600" algn="l" defTabSz="957263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Arial" charset="0"/>
        </a:defRPr>
      </a:lvl8pPr>
      <a:lvl9pPr marL="1828800" algn="l" defTabSz="957263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defTabSz="957263" rtl="0" eaLnBrk="0" fontAlgn="base" hangingPunct="0">
        <a:spcBef>
          <a:spcPct val="100000"/>
        </a:spcBef>
        <a:spcAft>
          <a:spcPct val="0"/>
        </a:spcAft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323850" indent="-157163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2pPr>
      <a:lvl3pPr marL="654050" indent="-155575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985838" indent="-166688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4pPr>
      <a:lvl5pPr marL="1314450" indent="-163513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5pPr>
      <a:lvl6pPr marL="1771650" indent="-163513" algn="l" defTabSz="957263" rtl="0" fontAlgn="base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6pPr>
      <a:lvl7pPr marL="2228850" indent="-163513" algn="l" defTabSz="957263" rtl="0" fontAlgn="base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7pPr>
      <a:lvl8pPr marL="2686050" indent="-163513" algn="l" defTabSz="957263" rtl="0" fontAlgn="base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8pPr>
      <a:lvl9pPr marL="3143250" indent="-163513" algn="l" defTabSz="957263" rtl="0" fontAlgn="base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0238" y="1370013"/>
            <a:ext cx="7877175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1825" y="1992313"/>
            <a:ext cx="7877175" cy="404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158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0238" y="6527800"/>
            <a:ext cx="5973762" cy="16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957263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CH" smtClean="0">
                <a:solidFill>
                  <a:srgbClr val="000000"/>
                </a:solidFill>
              </a:rPr>
              <a:t>Schweizer Solarpreis 2012</a:t>
            </a:r>
            <a:endParaRPr lang="de-CH">
              <a:solidFill>
                <a:srgbClr val="000000"/>
              </a:solidFill>
            </a:endParaRPr>
          </a:p>
        </p:txBody>
      </p:sp>
      <p:sp>
        <p:nvSpPr>
          <p:cNvPr id="1029" name="Line 7"/>
          <p:cNvSpPr>
            <a:spLocks noChangeShapeType="1"/>
          </p:cNvSpPr>
          <p:nvPr/>
        </p:nvSpPr>
        <p:spPr bwMode="auto">
          <a:xfrm>
            <a:off x="631825" y="6494463"/>
            <a:ext cx="78771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CH">
              <a:solidFill>
                <a:srgbClr val="000000"/>
              </a:solidFill>
            </a:endParaRPr>
          </a:p>
        </p:txBody>
      </p:sp>
      <p:pic>
        <p:nvPicPr>
          <p:cNvPr id="1030" name="Picture 8" descr="FHNW_HAB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227013"/>
            <a:ext cx="3663950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Line 9"/>
          <p:cNvSpPr>
            <a:spLocks noChangeShapeType="1"/>
          </p:cNvSpPr>
          <p:nvPr userDrawn="1"/>
        </p:nvSpPr>
        <p:spPr bwMode="auto">
          <a:xfrm>
            <a:off x="635000" y="1185863"/>
            <a:ext cx="7862888" cy="7937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CH">
              <a:solidFill>
                <a:srgbClr val="000000"/>
              </a:solidFill>
            </a:endParaRPr>
          </a:p>
        </p:txBody>
      </p:sp>
      <p:sp>
        <p:nvSpPr>
          <p:cNvPr id="1032" name="Rectangle 14"/>
          <p:cNvSpPr>
            <a:spLocks noChangeArrowheads="1"/>
          </p:cNvSpPr>
          <p:nvPr userDrawn="1"/>
        </p:nvSpPr>
        <p:spPr bwMode="auto">
          <a:xfrm>
            <a:off x="0" y="2886075"/>
            <a:ext cx="738188" cy="3079750"/>
          </a:xfrm>
          <a:prstGeom prst="rect">
            <a:avLst/>
          </a:prstGeom>
          <a:solidFill>
            <a:srgbClr val="FFFF0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de-DE" sz="2100">
              <a:solidFill>
                <a:srgbClr val="00000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9493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57263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57263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Arial" charset="0"/>
        </a:defRPr>
      </a:lvl2pPr>
      <a:lvl3pPr algn="l" defTabSz="957263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Arial" charset="0"/>
        </a:defRPr>
      </a:lvl3pPr>
      <a:lvl4pPr algn="l" defTabSz="957263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Arial" charset="0"/>
        </a:defRPr>
      </a:lvl4pPr>
      <a:lvl5pPr algn="l" defTabSz="957263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Arial" charset="0"/>
        </a:defRPr>
      </a:lvl5pPr>
      <a:lvl6pPr marL="457200" algn="l" defTabSz="957263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Arial" charset="0"/>
        </a:defRPr>
      </a:lvl6pPr>
      <a:lvl7pPr marL="914400" algn="l" defTabSz="957263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Arial" charset="0"/>
        </a:defRPr>
      </a:lvl7pPr>
      <a:lvl8pPr marL="1371600" algn="l" defTabSz="957263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Arial" charset="0"/>
        </a:defRPr>
      </a:lvl8pPr>
      <a:lvl9pPr marL="1828800" algn="l" defTabSz="957263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defTabSz="957263" rtl="0" eaLnBrk="0" fontAlgn="base" hangingPunct="0">
        <a:spcBef>
          <a:spcPct val="100000"/>
        </a:spcBef>
        <a:spcAft>
          <a:spcPct val="0"/>
        </a:spcAft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323850" indent="-157163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2pPr>
      <a:lvl3pPr marL="654050" indent="-155575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985838" indent="-166688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4pPr>
      <a:lvl5pPr marL="1314450" indent="-163513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5pPr>
      <a:lvl6pPr marL="1771650" indent="-163513" algn="l" defTabSz="957263" rtl="0" fontAlgn="base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6pPr>
      <a:lvl7pPr marL="2228850" indent="-163513" algn="l" defTabSz="957263" rtl="0" fontAlgn="base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7pPr>
      <a:lvl8pPr marL="2686050" indent="-163513" algn="l" defTabSz="957263" rtl="0" fontAlgn="base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8pPr>
      <a:lvl9pPr marL="3143250" indent="-163513" algn="l" defTabSz="957263" rtl="0" fontAlgn="base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4.pn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png"/><Relationship Id="rId4" Type="http://schemas.openxmlformats.org/officeDocument/2006/relationships/image" Target="../media/image32.jpeg"/><Relationship Id="rId9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hnw.ch/iebau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86696"/>
            <a:ext cx="1250311" cy="664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>
          <a:xfrm>
            <a:off x="731520" y="4331345"/>
            <a:ext cx="75057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CH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CH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CH" sz="2400" b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CH" sz="2400" b="1" dirty="0" smtClean="0">
                <a:solidFill>
                  <a:srgbClr val="000000"/>
                </a:solidFill>
              </a:rPr>
              <a:t>Dr. Monika Hall, Falk Dorusch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CH" sz="2400" dirty="0">
                <a:solidFill>
                  <a:srgbClr val="000000"/>
                </a:solidFill>
              </a:rPr>
              <a:t> Fachhochschule Nordwestschweiz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CH" sz="2400" b="1" dirty="0" smtClean="0">
                <a:solidFill>
                  <a:srgbClr val="000000"/>
                </a:solidFill>
              </a:rPr>
              <a:t> </a:t>
            </a:r>
            <a:endParaRPr lang="de-CH" sz="2400" b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31520" y="1200945"/>
            <a:ext cx="7980940" cy="754856"/>
          </a:xfrm>
        </p:spPr>
        <p:txBody>
          <a:bodyPr/>
          <a:lstStyle/>
          <a:p>
            <a:pPr algn="ctr"/>
            <a:r>
              <a:rPr lang="en-US" sz="2400" u="sng" dirty="0" smtClean="0"/>
              <a:t/>
            </a:r>
            <a:br>
              <a:rPr lang="en-US" sz="2400" u="sng" dirty="0" smtClean="0"/>
            </a:br>
            <a:r>
              <a:rPr lang="en-US" sz="2400" u="sng" dirty="0" err="1" smtClean="0"/>
              <a:t>brenet</a:t>
            </a:r>
            <a:r>
              <a:rPr lang="en-US" sz="2400" u="sng" dirty="0" smtClean="0"/>
              <a:t>: Building </a:t>
            </a:r>
            <a:r>
              <a:rPr lang="en-US" sz="2400" u="sng" dirty="0"/>
              <a:t>and Renewable Energies Network </a:t>
            </a:r>
            <a:r>
              <a:rPr lang="en-US" sz="2400" u="sng" dirty="0" smtClean="0"/>
              <a:t/>
            </a:r>
            <a:br>
              <a:rPr lang="en-US" sz="2400" u="sng" dirty="0" smtClean="0"/>
            </a:br>
            <a:r>
              <a:rPr lang="en-US" sz="2400" u="sng" dirty="0" smtClean="0"/>
              <a:t>of Technologies </a:t>
            </a:r>
            <a:r>
              <a:rPr lang="en-US" sz="2400" u="sng" dirty="0"/>
              <a:t>2014</a:t>
            </a:r>
            <a:br>
              <a:rPr lang="en-US" sz="2400" u="sng" dirty="0"/>
            </a:br>
            <a:r>
              <a:rPr lang="en-US" sz="2400" u="sng" dirty="0" smtClean="0"/>
              <a:t/>
            </a:r>
            <a:br>
              <a:rPr lang="en-US" sz="2400" u="sng" dirty="0" smtClean="0"/>
            </a:br>
            <a:r>
              <a:rPr lang="de-CH" sz="2400" dirty="0" smtClean="0">
                <a:solidFill>
                  <a:srgbClr val="000000"/>
                </a:solidFill>
              </a:rPr>
              <a:t>5</a:t>
            </a:r>
            <a:r>
              <a:rPr lang="de-CH" sz="2400" dirty="0">
                <a:solidFill>
                  <a:srgbClr val="000000"/>
                </a:solidFill>
              </a:rPr>
              <a:t>. September 2014</a:t>
            </a:r>
            <a:br>
              <a:rPr lang="de-CH" sz="2400" dirty="0">
                <a:solidFill>
                  <a:srgbClr val="000000"/>
                </a:solidFill>
              </a:rPr>
            </a:br>
            <a:endParaRPr lang="de-DE" sz="2400" u="sng" dirty="0"/>
          </a:p>
        </p:txBody>
      </p:sp>
      <p:sp>
        <p:nvSpPr>
          <p:cNvPr id="8" name="Rechteck 7"/>
          <p:cNvSpPr/>
          <p:nvPr/>
        </p:nvSpPr>
        <p:spPr>
          <a:xfrm>
            <a:off x="883920" y="3177183"/>
            <a:ext cx="75057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CH" sz="2400" b="1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CH" sz="2400" b="1" dirty="0" smtClean="0">
                <a:solidFill>
                  <a:srgbClr val="000000"/>
                </a:solidFill>
              </a:rPr>
              <a:t>Gleichzeitigkeit </a:t>
            </a:r>
            <a:r>
              <a:rPr lang="de-CH" sz="2400" b="1" dirty="0">
                <a:solidFill>
                  <a:srgbClr val="000000"/>
                </a:solidFill>
              </a:rPr>
              <a:t>von PV-Ertrag und Verbrauch an einem Mehrfamilienhaus mit </a:t>
            </a:r>
            <a:r>
              <a:rPr lang="de-CH" sz="2400" b="1" dirty="0" smtClean="0">
                <a:solidFill>
                  <a:srgbClr val="000000"/>
                </a:solidFill>
              </a:rPr>
              <a:t>Elektromobilität</a:t>
            </a:r>
          </a:p>
        </p:txBody>
      </p:sp>
      <p:sp>
        <p:nvSpPr>
          <p:cNvPr id="5" name="Foliennummernplatzhalter 3"/>
          <p:cNvSpPr txBox="1">
            <a:spLocks/>
          </p:cNvSpPr>
          <p:nvPr/>
        </p:nvSpPr>
        <p:spPr bwMode="auto">
          <a:xfrm>
            <a:off x="630238" y="6527800"/>
            <a:ext cx="5973762" cy="16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57263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CH" sz="800" smtClean="0">
                <a:solidFill>
                  <a:srgbClr val="000000"/>
                </a:solidFill>
              </a:rPr>
              <a:t>brenet, Building and Renewable Energies Network of Technologie 2014</a:t>
            </a:r>
            <a:endParaRPr lang="de-CH" sz="800" dirty="0">
              <a:solidFill>
                <a:srgbClr val="000000"/>
              </a:solidFill>
            </a:endParaRPr>
          </a:p>
        </p:txBody>
      </p:sp>
      <p:pic>
        <p:nvPicPr>
          <p:cNvPr id="10" name="Picture 2" descr="http://www.oekobaumarkt.ch/images/content/Setz%20Logo%20kle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519" y="122433"/>
            <a:ext cx="1359189" cy="69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49602"/>
            <a:ext cx="2060575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039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Titel 1"/>
          <p:cNvSpPr txBox="1">
            <a:spLocks/>
          </p:cNvSpPr>
          <p:nvPr/>
        </p:nvSpPr>
        <p:spPr bwMode="auto">
          <a:xfrm>
            <a:off x="646952" y="764704"/>
            <a:ext cx="6070860" cy="45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2pPr>
            <a:lvl3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3pPr>
            <a:lvl4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4pPr>
            <a:lvl5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5pPr>
            <a:lvl6pPr marL="4572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6pPr>
            <a:lvl7pPr marL="9144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7pPr>
            <a:lvl8pPr marL="13716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8pPr>
            <a:lvl9pPr marL="18288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sz="2200" kern="0" dirty="0" smtClean="0">
                <a:solidFill>
                  <a:schemeClr val="bg2"/>
                </a:solidFill>
                <a:latin typeface="Arial Black" panose="020B0A04020102020204" pitchFamily="34" charset="0"/>
              </a:rPr>
              <a:t>Was bringt es?</a:t>
            </a:r>
          </a:p>
        </p:txBody>
      </p:sp>
      <p:sp>
        <p:nvSpPr>
          <p:cNvPr id="5" name="Rechteck 4"/>
          <p:cNvSpPr/>
          <p:nvPr/>
        </p:nvSpPr>
        <p:spPr>
          <a:xfrm>
            <a:off x="718344" y="1222017"/>
            <a:ext cx="7319522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000" dirty="0" smtClean="0"/>
              <a:t>Lastverschiebung Wärmepumpe, Laufzeit am Tage?</a:t>
            </a:r>
          </a:p>
          <a:p>
            <a:r>
              <a:rPr lang="de-CH" sz="2000" dirty="0" smtClean="0"/>
              <a:t>Energiebilanz ?	       +</a:t>
            </a:r>
          </a:p>
          <a:p>
            <a:r>
              <a:rPr lang="de-CH" sz="2000" dirty="0" smtClean="0"/>
              <a:t>Eigenverbrauch ?    </a:t>
            </a:r>
            <a:r>
              <a:rPr lang="de-CH" sz="2000" dirty="0" smtClean="0">
                <a:sym typeface="Symbol"/>
              </a:rPr>
              <a:t></a:t>
            </a:r>
            <a:r>
              <a:rPr lang="de-CH" sz="2000" dirty="0" smtClean="0"/>
              <a:t> </a:t>
            </a:r>
            <a:endParaRPr lang="de-CH" sz="2000" dirty="0"/>
          </a:p>
          <a:p>
            <a:r>
              <a:rPr lang="de-CH" sz="2000" dirty="0" smtClean="0"/>
              <a:t>Nutzerkomfort ? </a:t>
            </a:r>
          </a:p>
          <a:p>
            <a:endParaRPr lang="de-CH" sz="2000" dirty="0" smtClean="0"/>
          </a:p>
          <a:p>
            <a:pPr>
              <a:spcBef>
                <a:spcPts val="600"/>
              </a:spcBef>
            </a:pPr>
            <a:r>
              <a:rPr lang="de-CH" sz="2000" b="1" dirty="0" smtClean="0">
                <a:solidFill>
                  <a:srgbClr val="00B0F0"/>
                </a:solidFill>
              </a:rPr>
              <a:t>problemlos</a:t>
            </a:r>
            <a:r>
              <a:rPr lang="de-CH" sz="2000" dirty="0" smtClean="0">
                <a:solidFill>
                  <a:srgbClr val="00B0F0"/>
                </a:solidFill>
              </a:rPr>
              <a:t> </a:t>
            </a:r>
            <a:r>
              <a:rPr lang="de-CH" sz="2000" dirty="0" smtClean="0"/>
              <a:t>für Heizung/Warmwasser, kein Aufwand, </a:t>
            </a:r>
          </a:p>
          <a:p>
            <a:pPr>
              <a:spcBef>
                <a:spcPts val="600"/>
              </a:spcBef>
            </a:pPr>
            <a:r>
              <a:rPr lang="de-CH" sz="2000" dirty="0" smtClean="0"/>
              <a:t>Für Heizbetrieb im Winter: +1000 kWh Eigenverbrauch,  </a:t>
            </a:r>
          </a:p>
          <a:p>
            <a:pPr>
              <a:spcBef>
                <a:spcPts val="600"/>
              </a:spcBef>
            </a:pPr>
            <a:r>
              <a:rPr lang="de-CH" sz="2000" dirty="0" smtClean="0"/>
              <a:t>(-260 CHF Strom)</a:t>
            </a:r>
            <a:endParaRPr lang="de-CH" sz="2000" dirty="0"/>
          </a:p>
          <a:p>
            <a:pPr>
              <a:spcBef>
                <a:spcPts val="600"/>
              </a:spcBef>
            </a:pPr>
            <a:r>
              <a:rPr lang="de-CH" sz="2000" dirty="0" smtClean="0">
                <a:solidFill>
                  <a:srgbClr val="00B0F0"/>
                </a:solidFill>
              </a:rPr>
              <a:t>Reduktion </a:t>
            </a:r>
            <a:r>
              <a:rPr lang="de-CH" sz="2000" dirty="0"/>
              <a:t>der </a:t>
            </a:r>
            <a:r>
              <a:rPr lang="de-CH" sz="2000" dirty="0" smtClean="0"/>
              <a:t>Einspeisespitze, </a:t>
            </a:r>
          </a:p>
          <a:p>
            <a:pPr>
              <a:spcBef>
                <a:spcPts val="600"/>
              </a:spcBef>
            </a:pPr>
            <a:r>
              <a:rPr lang="de-CH" sz="2000" dirty="0" smtClean="0"/>
              <a:t>Verringerung des Netzbezugs, Entkopplung</a:t>
            </a:r>
            <a:endParaRPr lang="de-CH" sz="2000" dirty="0"/>
          </a:p>
          <a:p>
            <a:pPr>
              <a:spcBef>
                <a:spcPts val="600"/>
              </a:spcBef>
            </a:pPr>
            <a:r>
              <a:rPr lang="de-CH" sz="2000" dirty="0" smtClean="0"/>
              <a:t>Bereitstellung von </a:t>
            </a:r>
            <a:r>
              <a:rPr lang="de-CH" sz="2000" dirty="0" smtClean="0">
                <a:solidFill>
                  <a:srgbClr val="00B0F0"/>
                </a:solidFill>
              </a:rPr>
              <a:t>Regelenergie</a:t>
            </a:r>
          </a:p>
          <a:p>
            <a:pPr>
              <a:spcBef>
                <a:spcPts val="600"/>
              </a:spcBef>
            </a:pPr>
            <a:r>
              <a:rPr lang="de-CH" sz="2000" dirty="0" smtClean="0"/>
              <a:t>Massiv </a:t>
            </a:r>
            <a:r>
              <a:rPr lang="de-CH" sz="2000" dirty="0" smtClean="0">
                <a:latin typeface="Calibri"/>
              </a:rPr>
              <a:t>→ </a:t>
            </a:r>
            <a:r>
              <a:rPr lang="de-CH" sz="2000" dirty="0" smtClean="0"/>
              <a:t>Leichtbau? : </a:t>
            </a:r>
            <a:r>
              <a:rPr lang="de-CH" sz="2000" dirty="0" smtClean="0">
                <a:solidFill>
                  <a:srgbClr val="00B0F0"/>
                </a:solidFill>
              </a:rPr>
              <a:t>keine</a:t>
            </a:r>
            <a:r>
              <a:rPr lang="de-CH" sz="2000" dirty="0" smtClean="0"/>
              <a:t> Komforteinbusse</a:t>
            </a:r>
            <a:endParaRPr lang="de-CH" sz="2000" dirty="0"/>
          </a:p>
          <a:p>
            <a:r>
              <a:rPr lang="de-CH" sz="2000" dirty="0" smtClean="0"/>
              <a:t>5h-WP-Betrieb?</a:t>
            </a:r>
            <a:r>
              <a:rPr lang="de-CH" sz="2000" dirty="0" smtClean="0">
                <a:latin typeface="Calibri"/>
              </a:rPr>
              <a:t>:  → </a:t>
            </a:r>
            <a:r>
              <a:rPr lang="de-CH" sz="2000" dirty="0" smtClean="0"/>
              <a:t>RLT </a:t>
            </a:r>
            <a:r>
              <a:rPr lang="de-CH" sz="2000" dirty="0" smtClean="0">
                <a:sym typeface="Symbol"/>
              </a:rPr>
              <a:t> </a:t>
            </a:r>
            <a:r>
              <a:rPr lang="de-CH" sz="2000" dirty="0" smtClean="0"/>
              <a:t>Suffizienz </a:t>
            </a:r>
            <a:r>
              <a:rPr lang="de-CH" sz="2000" dirty="0">
                <a:sym typeface="Symbol"/>
              </a:rPr>
              <a:t></a:t>
            </a:r>
            <a:r>
              <a:rPr lang="de-CH" sz="2000" dirty="0" smtClean="0"/>
              <a:t>, Nutzertoleranz ?</a:t>
            </a:r>
          </a:p>
          <a:p>
            <a:endParaRPr lang="de-CH" sz="2000" dirty="0" smtClean="0"/>
          </a:p>
          <a:p>
            <a:r>
              <a:rPr lang="de-CH" sz="2000" dirty="0" smtClean="0"/>
              <a:t>Einfluss </a:t>
            </a:r>
            <a:r>
              <a:rPr lang="de-CH" sz="2000" dirty="0"/>
              <a:t>des E-Autos </a:t>
            </a:r>
            <a:r>
              <a:rPr lang="de-CH" sz="2000" dirty="0" smtClean="0"/>
              <a:t>kontraproduktiv </a:t>
            </a:r>
            <a:endParaRPr lang="de-CH" sz="2000" dirty="0"/>
          </a:p>
        </p:txBody>
      </p:sp>
      <p:pic>
        <p:nvPicPr>
          <p:cNvPr id="1143" name="Picture 1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599" y="2204863"/>
            <a:ext cx="414531" cy="384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" name="Picture 1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84445">
            <a:off x="7957804" y="2739452"/>
            <a:ext cx="358532" cy="755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4" name="AutoShape 122" descr="data:image/jpeg;base64,/9j/4AAQSkZJRgABAQAAAQABAAD/2wCEAAkGBhISERUUEhQVFBUWGRcXFhcYFxUYFxoVGBcYFhUWGxodHCYgFx4nGR4VHy8gIycpLCwsFR4xNTAqNSYrLCkBCQoKDgwOGg8PGi0kHyUsKiksLCksLCksLCwsLCksLCksLCosLC0pKSwpKiwsLCksLC8sLCwsLCwpLCwsKSwsLP/AABEIAKoAXgMBIgACEQEDEQH/xAAcAAACAwEBAQEAAAAAAAAAAAAFBgMEBwIAAQj/xAA9EAABAgQEBAMGAgkEAwAAAAABAhEAAyExBAUSQSJRYXEGE4EykaGxwfAUQhUjUlNyktHh8QckQ5NigoP/xAAZAQADAQEBAAAAAAAAAAAAAAACAwQBBQD/xAAqEQACAgEDAgQGAwAAAAAAAAAAAQIRAxIhMQRBUWFx8BMUMoGR0SIjQv/aAAwDAQACEQMRAD8AZF+L8YpL+WgpNXHL3xSm53NN29xjnKVqKSHDJLda1++0V81ppPOn1/rHnGUNpI7MtDf9W3oSJx5Ooq2O0V5c8LWwJZvWLWVoPlrcjiLHnaggd+GMuahiC7O1N6j3QUYpiPmMsXWosrwaeIkq0puXq/IBqw2eCJKJSZpBVUovXm1IATqs/spdRG5I5ekHfB0saZqlkAqKCaszPp7RuiHPv3yLydTlnDTKTafb39vuxlTPVeul1BtJsLHnEyZr1BpEMtCrHUzmrio2iQIag2jGiLkkB6wPzrNFSEBSUhdWKdTKIudNC7JdRfZJi5FSd5S0a1AEJNCoAsQWpyjyNruCsd4kmpRJUkJBXMVLVdQ4VM6TSGrCTSoQm+K8OlIwwQAkBdAAAGpsLQ35faMaa3GT06I1zvZkOGxwTrD6XAbuH+hMVfxlCm7kHsYgmKq1dj03iMIL0i+UlP6ibD1HjsX8NOIOl6KIP0gjnM+VpSmVZnUdyXYB+Qv6wIlylJUdQIjucIRoSexa3q3CuBWVIBNSX+cMGRgeVOJD1lCl6KpADLh+qT6/MwxZLSTPILFkserwqUSdZk5aBuERKvHQVb4xwq8CYjzwMSP9sW5q6/nMFCYEeaPJUkFzxFhyKyHjTf8ALKPi+aycO7+23yhry+0I/iaYSmS+00j0enwh4y+0bN2khSlbaMgw+HDapgp3HyinrAUSKcu0dYqYQOEalGwsOpMD5OPOsompAoS46Q90uTpPolPcIhe7xGtcUP0gQlCyBpUohtwNi/OCPliCjT4C+WcFufMPjVoNDT9k2/tDh4bxnmyprJqCil97jnArL/D6JsoF9JLsR335wUyTK5kha5bhzoLjdJCmhU5RafiSTWPU33Q4ImgXIiNE9ySLPT4QOlTzpJIFCR7o7w+KpCaAVPgIlcB5chTKBSqqTs1fMUW9zGLScbAiT4gWozxR5erTRhR25dLkvWPJM2tmVfEqSEyAQQfNND3h8y+0Z9mWNM1EhSiCfMNQGBGpgW7RoOX2gprZGNVFMxtaakvSBOKka/Mmsw0sim26oLZhh1rSyCkc35coqScBOCv1i9SWIbvFs4tuqO5GkrsDzh/tkfxK+sHkDhHYRWGSqKUoURpSoqcXI2DQRKI9jg1z5G5JJ8eYw5FOSmUgEsS+z7m8HsLiEnErVsJcvbqsfWFLKM3TJI8xAUnc/mA+sFsP4jlmctaGbSgMzWKtoiyYJKUnXP7ORkg3Jqi9LxDyFv8AvD7jFZGIpEczMZQlKSCOJWqgiCWtxYjvBY0oqmHjxtJ6l3LKsRSF2RN0/iHBAUCkKPsl9QTf3Xg3pDDiSCVaQCQCSQ7B7wBTOCBNSnUosolRTLoRuWA7h4aqujWlTRc4vLkBSio670s9LPGn5faMtwyFlKCr9twCGID2sPlGpZfaAzKqFZV/GJlKjxEN1faKWZY4Sg9zHWPxhQsDtALOc0LNufk0VSnWyOso0rfBbXnp02AO+8DMTnixch+8CzPLN92ispT/AH2hTk2A8yX0oOy8zWpLmxf4Fov5ZilcRPE3K8LsqYAlu7+z763BDjuBBbJZg4g9aNVNujej9Yensc/p5t9TT8wmc40mp7vyeDknNyUgy1hbXDF299YWM2A8smjuPnA7L8eqWoFJNNolzRTe51c0YzaXBoSQidLIn6jLZCkhA4vMCq7vp07CtD0gThvK1z5eGJUEjy2Y6A61nhKi5LFy9qUMFcFjRNl6wGI+cVMukrC1qUCNbKNQUg8hvZneMgrdkDwpTsmwaChEpKrhXN7l9gI1DL7Rm6kupH8Q+caRl9o9n7COoVaUYb4jxOhTnYD6woLzILV1LmrcobPE6ATVyQKct/jCRiJfEop2Fe7QbabtHQzN0kTpxTkDmWBajtBvBeH9QcnT6QGwuH/VJP8A5Uh5y5DpHYH4QtyPY8Sq2AZ/heYHKSDyH36REvJJ4qQT223h4koH32iVZDQPxGD8ON3Qg4tU5KNEwULEE3vzirLe8NHiGRqllti8Lv4ZQS+28Gm5Dqd2Ofhlahh1EGpLDYfbQUkzCzmAeV4hpQSKEj79I5yOY2sBiHBo93NHP0AEFFVL1Fye4wImcSe4+caTl9ozDDniT3HzjT8vtA52tqIurVNH5+8cT1JWkJeo69YVpJJ4dLBuvKHfxhh1awrYAD5wsIuPSAjKymbtneGkPLQix1V2Yc3hxwLAUOwhUnkPxaiaM1u0SKTMl6WC0kh01o1Y2rKm62HR/v0jx3+9oE5JjlTEnVcX90U8wxcxUwS0qVWjJ+bxlGae4XxCHp8IlzTLk/h6UIr8awAwspaVqBTMKkllB3o4qOcOAywTpWly7fbiMb07gylw7AeX4iWnd2FP6R8yKWONWomgcqI5u1h8ecWJOQBII1cSbiKeEkp0LHtk6HcCnFatKcxSGSe/IqbS3Qdw04FSSC4cVHeNSy+0Zfk0kFKGNlNYiytgbDpGoZfaETk2yPqZatLMW8SsZqQX9kU9TC3i8GlJ4RDF4inETRvwj5mAU+c6mIaNjBxQ+GRS5PssAht6QUw0h0uU2asCZcy3doLfiOAjpBJnS3o+eHwDOV1MEcdlYTMIF7g9CLQK8O4lKVnUWLiGTMMbKXMGhTqAZQYtbnvHm6YmTalsQ4CZpNqww4RIZ+cDcHLCtoLSksIRmlsS5HYHxqf1i1WsmFzAFRTMSAFAaQLaWeraia9XaGmet79f8wDlTlKTM16VgMwKSHDivEwNufOKYp6UKlstwtkimSkddjqcPzjTcvtGW5PM4UM17B2Aeia8rRqWX2hDg4vcjnPUkYj4jmjzAN2FfUwv45TqcGw+MG/E0gmaG/ZHzMCJuDU9SG7iLnAdB0U0L4R3gnLncIc7CKS8CpIAcULxJh5vLpCJKmdTBl7MtSVSvzBW1WMX8Li5YsVDuD1isjALUAQW7GLmEwi07lXxjLHS9RkylDsoGkFTMAFf8wJyd0oJVT/F4kXj01JLJFv6wn4euVEE43LY5xcsu/OFjDTAULclgEpobcVEjk926j1Y8HOMxJeg2MApQISp6FgXSkEO4oAxc+lHi+MewnIqVBTJ3ASOSretj1jWMvtGTZHLZKKMXcjrqv8A2jWcvtCc8aojkqSMP8RgeYDqqwDNs5rAjEzWN4I+KtSZopXSL9zC5iNTubw6chzrUy8rE6a3JHwiolTlx0iPzj9mPsoksE17QhyKoRsI4bHLSN2g1luPKTrmOEpSTapABJYXNIpy8wRJkJSWKw8VMKtUzXdSihYDfwqYAQuFSlTLptrG35DDjsdMIJCZiUivsG13NYGpWStlFw/paCE+e4WQZp1SykI8tel2NRw3LtdqQOkSCJhKh7O3XTFjhGPBJiyNuhk/EhEthc/CAmWzjpmAlTBg4UdQDh2c3ZqMIkl61VIMV5ElehXApiB+V3OoOSCPtugjVRmRKg3lKqIq41UO5GqhPWNXy+0ZNkspZSh0kMrd+d2IDdo1nL7QjqXdEOXiILzLw3IX7UlCjZykE/GA03wNKNpUof8AoIdzHmiZtsCORx4M+X/p2g/llD/5iIx/py3s+WntL/vGitHmgaHrrMseGvwjNJv+mZP5pf8A1v8AWCfh3wOjD6/MRLm6iCOBmZ3uTDw0eaMUUnZuTrs2SLhJ7ei/QvfoCR+4l/yiPDIZP7hH8qYYWjzQdsl1y8QCnJ5Y/wCJP8ojr9Fo/dD3QcaPNHrZ7UwMMvQP+MQRwUsgViw0fRHrBs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pic>
        <p:nvPicPr>
          <p:cNvPr id="1147" name="Picture 12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3406">
            <a:off x="8053069" y="2174672"/>
            <a:ext cx="368043" cy="665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7" name="Picture 12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3406">
            <a:off x="7351309" y="2815034"/>
            <a:ext cx="368043" cy="665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" name="Picture 12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95957">
            <a:off x="7236121" y="2198720"/>
            <a:ext cx="368043" cy="665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4" name="Picture 12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577" y="1984683"/>
            <a:ext cx="358532" cy="755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8" name="Picture 12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701" y="3843453"/>
            <a:ext cx="1199183" cy="807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falk.dorusch\AppData\Local\Microsoft\Windows\Temporary Internet Files\Content.IE5\VE5SD46J\MC900232962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496" y="5445224"/>
            <a:ext cx="570536" cy="447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627" y="4785544"/>
            <a:ext cx="825300" cy="59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843" y="4785544"/>
            <a:ext cx="394895" cy="592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84" y="5988769"/>
            <a:ext cx="721839" cy="48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1466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2511127" y="1447299"/>
            <a:ext cx="75057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CH" sz="2400" b="1" dirty="0" smtClean="0">
                <a:solidFill>
                  <a:srgbClr val="000000"/>
                </a:solidFill>
              </a:rPr>
              <a:t>Vielen Dank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CH" sz="2400" b="1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CH" sz="2400" b="1" dirty="0" smtClean="0">
                <a:solidFill>
                  <a:srgbClr val="000000"/>
                </a:solidFill>
                <a:hlinkClick r:id="rId3"/>
              </a:rPr>
              <a:t>www.fhnw.ch/iebau</a:t>
            </a:r>
            <a:endParaRPr lang="de-CH" sz="2400" b="1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CH" sz="2400" b="1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CH" sz="2400" b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CH" sz="2400" b="1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CH" sz="2400" b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CH" sz="2400" b="1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CH" sz="2400" b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CH" sz="2400" b="1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CH" sz="2400" b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CH" sz="2400" b="1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CH" sz="2000" b="1" dirty="0" smtClean="0">
                <a:solidFill>
                  <a:srgbClr val="000000"/>
                </a:solidFill>
              </a:rPr>
              <a:t>Bauphysik 36 (2014), Heft 3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CH" sz="2000" b="1" dirty="0" smtClean="0">
                <a:solidFill>
                  <a:srgbClr val="000000"/>
                </a:solidFill>
              </a:rPr>
              <a:t>DOI: 10.1002/bapi.20141023</a:t>
            </a:r>
            <a:endParaRPr lang="de-CH" sz="2000" b="1" dirty="0">
              <a:solidFill>
                <a:srgbClr val="000000"/>
              </a:solidFill>
            </a:endParaRPr>
          </a:p>
        </p:txBody>
      </p:sp>
      <p:sp>
        <p:nvSpPr>
          <p:cNvPr id="5" name="Foliennummernplatzhalter 3"/>
          <p:cNvSpPr txBox="1">
            <a:spLocks/>
          </p:cNvSpPr>
          <p:nvPr/>
        </p:nvSpPr>
        <p:spPr bwMode="auto">
          <a:xfrm>
            <a:off x="630238" y="6527800"/>
            <a:ext cx="5973762" cy="16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57263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CH" sz="800" smtClean="0">
                <a:solidFill>
                  <a:srgbClr val="000000"/>
                </a:solidFill>
              </a:rPr>
              <a:t>brenet, Building and Renewable Energies Network of Technologie 2014</a:t>
            </a:r>
            <a:endParaRPr lang="de-CH" sz="800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069" y="2996952"/>
            <a:ext cx="3995862" cy="2664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887" y="4328987"/>
            <a:ext cx="2088232" cy="111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ttp://www.oekobaumarkt.ch/images/content/Setz%20Logo%20klei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974" y="2908408"/>
            <a:ext cx="2031463" cy="1041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348" y="1457279"/>
            <a:ext cx="2730771" cy="1026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821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3131840" y="1913829"/>
            <a:ext cx="5830809" cy="3067861"/>
          </a:xfrm>
        </p:spPr>
        <p:txBody>
          <a:bodyPr/>
          <a:lstStyle/>
          <a:p>
            <a:pPr marL="0" indent="0">
              <a:spcBef>
                <a:spcPts val="0"/>
              </a:spcBef>
            </a:pPr>
            <a:r>
              <a:rPr lang="de-CH" sz="2000" b="0" dirty="0"/>
              <a:t>3-Familien-Haus mit 320 m</a:t>
            </a:r>
            <a:r>
              <a:rPr lang="de-CH" sz="2000" b="0" baseline="30000" dirty="0"/>
              <a:t>2</a:t>
            </a:r>
            <a:r>
              <a:rPr lang="de-CH" sz="2000" b="0" dirty="0"/>
              <a:t> </a:t>
            </a:r>
            <a:r>
              <a:rPr lang="de-CH" sz="2000" b="0" dirty="0" smtClean="0"/>
              <a:t>Energiebezugsfläche</a:t>
            </a:r>
          </a:p>
          <a:p>
            <a:pPr marL="0" indent="0">
              <a:spcBef>
                <a:spcPts val="0"/>
              </a:spcBef>
            </a:pPr>
            <a:r>
              <a:rPr lang="de-CH" sz="2000" b="0" dirty="0" smtClean="0"/>
              <a:t>4  </a:t>
            </a:r>
            <a:r>
              <a:rPr lang="de-CH" sz="2000" b="0" dirty="0" err="1" smtClean="0"/>
              <a:t>BewohnerInnen</a:t>
            </a:r>
            <a:r>
              <a:rPr lang="de-CH" sz="2000" b="0" dirty="0" smtClean="0"/>
              <a:t>, 80 m</a:t>
            </a:r>
            <a:r>
              <a:rPr lang="de-CH" sz="2000" b="0" baseline="30000" dirty="0" smtClean="0"/>
              <a:t>2</a:t>
            </a:r>
            <a:r>
              <a:rPr lang="de-CH" sz="2000" b="0" dirty="0" smtClean="0"/>
              <a:t>/Person</a:t>
            </a:r>
          </a:p>
          <a:p>
            <a:pPr marL="0" indent="0">
              <a:spcBef>
                <a:spcPts val="0"/>
              </a:spcBef>
            </a:pPr>
            <a:r>
              <a:rPr lang="de-CH" sz="2000" b="0" dirty="0" err="1" smtClean="0"/>
              <a:t>Rupperswil</a:t>
            </a:r>
            <a:r>
              <a:rPr lang="de-CH" sz="2000" b="0" dirty="0" smtClean="0"/>
              <a:t> (AG),</a:t>
            </a:r>
          </a:p>
          <a:p>
            <a:pPr marL="0" indent="0">
              <a:spcBef>
                <a:spcPts val="0"/>
              </a:spcBef>
            </a:pPr>
            <a:endParaRPr lang="de-CH" sz="2000" b="0" dirty="0" smtClean="0"/>
          </a:p>
          <a:p>
            <a:pPr marL="0" indent="0">
              <a:spcBef>
                <a:spcPts val="0"/>
              </a:spcBef>
            </a:pPr>
            <a:r>
              <a:rPr lang="de-CH" sz="2000" b="0" dirty="0"/>
              <a:t>Gebäudehülle in hoher Qualität</a:t>
            </a:r>
          </a:p>
          <a:p>
            <a:pPr marL="0" indent="0">
              <a:spcBef>
                <a:spcPts val="0"/>
              </a:spcBef>
            </a:pPr>
            <a:r>
              <a:rPr lang="de-CH" sz="2000" b="0" dirty="0" smtClean="0"/>
              <a:t>Sole-Wasser-Wärmepumpe</a:t>
            </a:r>
            <a:r>
              <a:rPr lang="de-CH" sz="2000" b="0" dirty="0"/>
              <a:t>, </a:t>
            </a:r>
            <a:r>
              <a:rPr lang="de-CH" sz="2000" b="0" dirty="0" smtClean="0"/>
              <a:t>Fussbodenheizung</a:t>
            </a:r>
          </a:p>
          <a:p>
            <a:pPr marL="0" indent="0">
              <a:spcBef>
                <a:spcPts val="0"/>
              </a:spcBef>
            </a:pPr>
            <a:r>
              <a:rPr lang="de-CH" sz="2000" b="0" dirty="0" smtClean="0"/>
              <a:t>Komfortlüftung </a:t>
            </a:r>
            <a:r>
              <a:rPr lang="de-CH" sz="2000" b="0" dirty="0"/>
              <a:t>mit </a:t>
            </a:r>
            <a:r>
              <a:rPr lang="de-CH" sz="2000" b="0" dirty="0" smtClean="0"/>
              <a:t>Wärmerückgewinnung</a:t>
            </a:r>
          </a:p>
          <a:p>
            <a:pPr marL="0" indent="0">
              <a:spcBef>
                <a:spcPts val="0"/>
              </a:spcBef>
            </a:pPr>
            <a:r>
              <a:rPr lang="de-CH" sz="2000" b="0" dirty="0" smtClean="0"/>
              <a:t>Photovoltaik</a:t>
            </a:r>
            <a:r>
              <a:rPr lang="de-CH" sz="2000" b="0" dirty="0"/>
              <a:t>: 20 kWp, 10° </a:t>
            </a:r>
            <a:r>
              <a:rPr lang="de-CH" sz="2000" b="0" dirty="0" smtClean="0"/>
              <a:t>Neigung, </a:t>
            </a:r>
            <a:r>
              <a:rPr lang="de-CH" sz="2000" b="0" dirty="0"/>
              <a:t>~18’000 kWh/a</a:t>
            </a:r>
          </a:p>
          <a:p>
            <a:pPr marL="0" indent="0">
              <a:spcBef>
                <a:spcPts val="0"/>
              </a:spcBef>
            </a:pPr>
            <a:r>
              <a:rPr lang="de-CH" sz="2000" b="0" dirty="0" smtClean="0"/>
              <a:t> </a:t>
            </a:r>
          </a:p>
          <a:p>
            <a:pPr marL="0" indent="0">
              <a:spcBef>
                <a:spcPts val="0"/>
              </a:spcBef>
            </a:pPr>
            <a:r>
              <a:rPr lang="de-CH" sz="2000" b="0" dirty="0" smtClean="0"/>
              <a:t>1 Elektroauto (+5 konventionelle PKW)</a:t>
            </a:r>
            <a:endParaRPr lang="de-CH" dirty="0" smtClean="0"/>
          </a:p>
          <a:p>
            <a:pPr>
              <a:spcBef>
                <a:spcPts val="0"/>
              </a:spcBef>
            </a:pPr>
            <a:endParaRPr lang="de-CH" dirty="0" smtClean="0"/>
          </a:p>
          <a:p>
            <a:pPr>
              <a:spcBef>
                <a:spcPts val="0"/>
              </a:spcBef>
            </a:pPr>
            <a:endParaRPr lang="de-CH" dirty="0" smtClean="0"/>
          </a:p>
          <a:p>
            <a:pPr>
              <a:spcBef>
                <a:spcPts val="0"/>
              </a:spcBef>
            </a:pPr>
            <a:endParaRPr lang="de-CH" dirty="0" smtClean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1" r="12464" b="10438"/>
          <a:stretch/>
        </p:blipFill>
        <p:spPr>
          <a:xfrm>
            <a:off x="827585" y="1916832"/>
            <a:ext cx="2088232" cy="1552189"/>
          </a:xfrm>
          <a:prstGeom prst="rect">
            <a:avLst/>
          </a:prstGeom>
        </p:spPr>
      </p:pic>
      <p:pic>
        <p:nvPicPr>
          <p:cNvPr id="8" name="Grafik 7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8" r="18580" b="14100"/>
          <a:stretch/>
        </p:blipFill>
        <p:spPr bwMode="auto">
          <a:xfrm>
            <a:off x="827585" y="3483259"/>
            <a:ext cx="2088232" cy="14984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5263371"/>
            <a:ext cx="2935718" cy="1077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oliennummernplatzhalter 3"/>
          <p:cNvSpPr txBox="1">
            <a:spLocks/>
          </p:cNvSpPr>
          <p:nvPr/>
        </p:nvSpPr>
        <p:spPr bwMode="auto">
          <a:xfrm>
            <a:off x="630238" y="6527800"/>
            <a:ext cx="5973762" cy="16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57263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CH" sz="800" smtClean="0">
                <a:solidFill>
                  <a:srgbClr val="000000"/>
                </a:solidFill>
              </a:rPr>
              <a:t>brenet, Building and Renewable Energies Network of Technologie 2014</a:t>
            </a:r>
            <a:endParaRPr lang="de-CH" sz="800" dirty="0">
              <a:solidFill>
                <a:srgbClr val="000000"/>
              </a:solidFill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754" y="5373216"/>
            <a:ext cx="2751594" cy="101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el 1"/>
          <p:cNvSpPr txBox="1">
            <a:spLocks/>
          </p:cNvSpPr>
          <p:nvPr/>
        </p:nvSpPr>
        <p:spPr bwMode="auto">
          <a:xfrm>
            <a:off x="646952" y="764704"/>
            <a:ext cx="6070860" cy="45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2pPr>
            <a:lvl3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3pPr>
            <a:lvl4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4pPr>
            <a:lvl5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5pPr>
            <a:lvl6pPr marL="4572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6pPr>
            <a:lvl7pPr marL="9144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7pPr>
            <a:lvl8pPr marL="13716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8pPr>
            <a:lvl9pPr marL="18288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sz="2200" kern="0" dirty="0" smtClean="0">
                <a:solidFill>
                  <a:schemeClr val="bg2"/>
                </a:solidFill>
                <a:latin typeface="Arial Black" panose="020B0A04020102020204" pitchFamily="34" charset="0"/>
              </a:rPr>
              <a:t>Das Gebäude in Kürze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899592" y="1916832"/>
            <a:ext cx="13356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dirty="0">
                <a:solidFill>
                  <a:schemeClr val="bg1"/>
                </a:solidFill>
              </a:rPr>
              <a:t> </a:t>
            </a:r>
            <a:r>
              <a:rPr lang="de-CH" sz="1000" dirty="0" smtClean="0">
                <a:solidFill>
                  <a:schemeClr val="bg1"/>
                </a:solidFill>
              </a:rPr>
              <a:t>(C) Setz Architektur</a:t>
            </a:r>
            <a:endParaRPr lang="de-CH" sz="1000" dirty="0">
              <a:solidFill>
                <a:schemeClr val="bg1"/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3447301" y="3244334"/>
            <a:ext cx="2249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 (C) Setz Architektur</a:t>
            </a:r>
          </a:p>
        </p:txBody>
      </p:sp>
      <p:sp>
        <p:nvSpPr>
          <p:cNvPr id="4" name="Rechteck 3"/>
          <p:cNvSpPr/>
          <p:nvPr/>
        </p:nvSpPr>
        <p:spPr>
          <a:xfrm>
            <a:off x="4006726" y="5975305"/>
            <a:ext cx="1787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 smtClean="0"/>
              <a:t>AG-005-P-ECO</a:t>
            </a:r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726" y="5644365"/>
            <a:ext cx="1788274" cy="31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519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683" y="1885648"/>
            <a:ext cx="1652587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0" name="Titel 1"/>
          <p:cNvSpPr>
            <a:spLocks noGrp="1"/>
          </p:cNvSpPr>
          <p:nvPr>
            <p:ph type="title"/>
          </p:nvPr>
        </p:nvSpPr>
        <p:spPr>
          <a:xfrm>
            <a:off x="646952" y="764704"/>
            <a:ext cx="6070860" cy="457313"/>
          </a:xfrm>
        </p:spPr>
        <p:txBody>
          <a:bodyPr/>
          <a:lstStyle/>
          <a:p>
            <a:r>
              <a:rPr lang="de-DE" sz="2200" dirty="0" smtClean="0">
                <a:solidFill>
                  <a:schemeClr val="bg2"/>
                </a:solidFill>
                <a:latin typeface="Arial Black" panose="020B0A04020102020204" pitchFamily="34" charset="0"/>
              </a:rPr>
              <a:t>Energiebilanz (2011-2014)</a:t>
            </a:r>
          </a:p>
        </p:txBody>
      </p:sp>
      <p:sp>
        <p:nvSpPr>
          <p:cNvPr id="12" name="Rechteckige Legende 11"/>
          <p:cNvSpPr/>
          <p:nvPr/>
        </p:nvSpPr>
        <p:spPr>
          <a:xfrm>
            <a:off x="6723515" y="2123087"/>
            <a:ext cx="2226520" cy="576000"/>
          </a:xfrm>
          <a:prstGeom prst="wedgeRectCallout">
            <a:avLst>
              <a:gd name="adj1" fmla="val -75638"/>
              <a:gd name="adj2" fmla="val 7435"/>
            </a:avLst>
          </a:prstGeom>
          <a:solidFill>
            <a:srgbClr val="92D05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</a:rPr>
              <a:t>16’700 kWh Haushaltstrom der drei Wohnungen, 45%</a:t>
            </a:r>
          </a:p>
        </p:txBody>
      </p:sp>
      <p:sp>
        <p:nvSpPr>
          <p:cNvPr id="13" name="Rechteckige Legende 12"/>
          <p:cNvSpPr>
            <a:spLocks/>
          </p:cNvSpPr>
          <p:nvPr/>
        </p:nvSpPr>
        <p:spPr>
          <a:xfrm>
            <a:off x="6737968" y="2771159"/>
            <a:ext cx="2226520" cy="576000"/>
          </a:xfrm>
          <a:prstGeom prst="wedgeRectCallout">
            <a:avLst>
              <a:gd name="adj1" fmla="val -88051"/>
              <a:gd name="adj2" fmla="val 14261"/>
            </a:avLst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6’000 kWh Wärmepumpe, Heizung, 16%</a:t>
            </a:r>
          </a:p>
        </p:txBody>
      </p:sp>
      <p:sp>
        <p:nvSpPr>
          <p:cNvPr id="14" name="Rechteckige Legende 13"/>
          <p:cNvSpPr>
            <a:spLocks/>
          </p:cNvSpPr>
          <p:nvPr/>
        </p:nvSpPr>
        <p:spPr>
          <a:xfrm>
            <a:off x="3007980" y="1697135"/>
            <a:ext cx="2069548" cy="305927"/>
          </a:xfrm>
          <a:prstGeom prst="wedgeRectCallout">
            <a:avLst>
              <a:gd name="adj1" fmla="val 70654"/>
              <a:gd name="adj2" fmla="val 32794"/>
            </a:avLst>
          </a:prstGeom>
          <a:solidFill>
            <a:srgbClr val="00B0F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600" kern="0" dirty="0" smtClean="0">
                <a:latin typeface="Arial Narrow" panose="020B0606020202030204" pitchFamily="34" charset="0"/>
              </a:rPr>
              <a:t>2’300</a:t>
            </a:r>
            <a:r>
              <a:rPr kumimoji="0" lang="de-CH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</a:rPr>
              <a:t>kWh Lüftung, 6%</a:t>
            </a:r>
          </a:p>
        </p:txBody>
      </p:sp>
      <p:sp>
        <p:nvSpPr>
          <p:cNvPr id="15" name="Rechteckige Legende 14"/>
          <p:cNvSpPr/>
          <p:nvPr/>
        </p:nvSpPr>
        <p:spPr>
          <a:xfrm>
            <a:off x="6717812" y="1475015"/>
            <a:ext cx="2226520" cy="576000"/>
          </a:xfrm>
          <a:prstGeom prst="wedgeRectCallout">
            <a:avLst>
              <a:gd name="adj1" fmla="val -91868"/>
              <a:gd name="adj2" fmla="val 20329"/>
            </a:avLst>
          </a:prstGeom>
          <a:solidFill>
            <a:srgbClr val="FFD347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2’200 kWh Allgemeinstrom, 6%</a:t>
            </a:r>
          </a:p>
        </p:txBody>
      </p:sp>
      <p:sp>
        <p:nvSpPr>
          <p:cNvPr id="16" name="Rechteckige Legende 15"/>
          <p:cNvSpPr>
            <a:spLocks/>
          </p:cNvSpPr>
          <p:nvPr/>
        </p:nvSpPr>
        <p:spPr>
          <a:xfrm>
            <a:off x="3007980" y="2699087"/>
            <a:ext cx="2118288" cy="576064"/>
          </a:xfrm>
          <a:prstGeom prst="wedgeRectCallout">
            <a:avLst>
              <a:gd name="adj1" fmla="val 62119"/>
              <a:gd name="adj2" fmla="val -25428"/>
            </a:avLst>
          </a:prstGeom>
          <a:solidFill>
            <a:srgbClr val="DEA9BA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600" kern="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</a:t>
            </a:r>
            <a:r>
              <a:rPr kumimoji="0" lang="de-CH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’800 kWh Wärmepumpe, Warmwasser, 7%</a:t>
            </a:r>
          </a:p>
        </p:txBody>
      </p:sp>
      <p:sp>
        <p:nvSpPr>
          <p:cNvPr id="17" name="Rechteckige Legende 16"/>
          <p:cNvSpPr>
            <a:spLocks/>
          </p:cNvSpPr>
          <p:nvPr/>
        </p:nvSpPr>
        <p:spPr>
          <a:xfrm>
            <a:off x="3007979" y="2051015"/>
            <a:ext cx="2088232" cy="576000"/>
          </a:xfrm>
          <a:prstGeom prst="wedgeRectCallout">
            <a:avLst>
              <a:gd name="adj1" fmla="val 65643"/>
              <a:gd name="adj2" fmla="val -4143"/>
            </a:avLst>
          </a:prstGeom>
          <a:solidFill>
            <a:srgbClr val="9ABEC5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</a:rPr>
              <a:t>7’100 </a:t>
            </a:r>
            <a:r>
              <a:rPr lang="de-CH" sz="1600" kern="0" dirty="0" smtClean="0">
                <a:latin typeface="Arial Narrow" panose="020B0606020202030204" pitchFamily="34" charset="0"/>
              </a:rPr>
              <a:t>kWh </a:t>
            </a:r>
            <a:r>
              <a:rPr kumimoji="0" lang="de-CH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</a:rPr>
              <a:t>Elektroauto, 19%</a:t>
            </a:r>
          </a:p>
        </p:txBody>
      </p:sp>
      <p:sp>
        <p:nvSpPr>
          <p:cNvPr id="3" name="Textfeld 2"/>
          <p:cNvSpPr txBox="1"/>
          <p:nvPr/>
        </p:nvSpPr>
        <p:spPr>
          <a:xfrm rot="16200000">
            <a:off x="-808810" y="4716664"/>
            <a:ext cx="28780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Arial Narrow" panose="020B0606020202030204" pitchFamily="34" charset="0"/>
              </a:rPr>
              <a:t>Verbrauch</a:t>
            </a:r>
            <a:r>
              <a:rPr lang="en-US" sz="1600" dirty="0" smtClean="0">
                <a:latin typeface="Arial Narrow" panose="020B0606020202030204" pitchFamily="34" charset="0"/>
              </a:rPr>
              <a:t>/</a:t>
            </a:r>
            <a:r>
              <a:rPr lang="en-US" sz="1600" dirty="0" err="1" smtClean="0">
                <a:latin typeface="Arial Narrow" panose="020B0606020202030204" pitchFamily="34" charset="0"/>
              </a:rPr>
              <a:t>Produktion</a:t>
            </a:r>
            <a:r>
              <a:rPr lang="en-US" sz="1600" dirty="0" smtClean="0">
                <a:latin typeface="Arial Narrow" panose="020B0606020202030204" pitchFamily="34" charset="0"/>
              </a:rPr>
              <a:t>   [kWh/</a:t>
            </a:r>
            <a:r>
              <a:rPr lang="en-US" sz="1600" dirty="0" err="1" smtClean="0">
                <a:latin typeface="Arial Narrow" panose="020B0606020202030204" pitchFamily="34" charset="0"/>
              </a:rPr>
              <a:t>Monat</a:t>
            </a:r>
            <a:r>
              <a:rPr lang="en-US" sz="1600" dirty="0" smtClean="0">
                <a:latin typeface="Arial Narrow" panose="020B0606020202030204" pitchFamily="34" charset="0"/>
              </a:rPr>
              <a:t>]</a:t>
            </a:r>
          </a:p>
        </p:txBody>
      </p:sp>
      <p:sp>
        <p:nvSpPr>
          <p:cNvPr id="21" name="Foliennummernplatzhalter 3"/>
          <p:cNvSpPr txBox="1">
            <a:spLocks/>
          </p:cNvSpPr>
          <p:nvPr/>
        </p:nvSpPr>
        <p:spPr bwMode="auto">
          <a:xfrm>
            <a:off x="630238" y="6527800"/>
            <a:ext cx="5973762" cy="16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57263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CH" sz="800" smtClean="0">
                <a:solidFill>
                  <a:srgbClr val="000000"/>
                </a:solidFill>
              </a:rPr>
              <a:t>brenet, Building and Renewable Energies Network of Technologie 2014</a:t>
            </a:r>
            <a:endParaRPr lang="de-CH" sz="800" dirty="0">
              <a:solidFill>
                <a:srgbClr val="000000"/>
              </a:solidFill>
            </a:endParaRPr>
          </a:p>
        </p:txBody>
      </p:sp>
      <p:sp>
        <p:nvSpPr>
          <p:cNvPr id="18" name="Inhaltsplatzhalter 2"/>
          <p:cNvSpPr>
            <a:spLocks noGrp="1"/>
          </p:cNvSpPr>
          <p:nvPr>
            <p:ph idx="1"/>
          </p:nvPr>
        </p:nvSpPr>
        <p:spPr>
          <a:xfrm>
            <a:off x="774600" y="1703306"/>
            <a:ext cx="2233380" cy="1563692"/>
          </a:xfrm>
        </p:spPr>
        <p:txBody>
          <a:bodyPr/>
          <a:lstStyle/>
          <a:p>
            <a:pPr marL="0" indent="0">
              <a:spcBef>
                <a:spcPts val="0"/>
              </a:spcBef>
            </a:pPr>
            <a:r>
              <a:rPr lang="de-CH" sz="2000" b="0" dirty="0" smtClean="0"/>
              <a:t>PV-Ertrag:</a:t>
            </a:r>
          </a:p>
          <a:p>
            <a:pPr marL="0" indent="0">
              <a:spcBef>
                <a:spcPts val="0"/>
              </a:spcBef>
            </a:pPr>
            <a:r>
              <a:rPr lang="de-CH" sz="2000" b="0" dirty="0" smtClean="0"/>
              <a:t>45’500 kWh</a:t>
            </a:r>
          </a:p>
          <a:p>
            <a:pPr marL="0" indent="0">
              <a:spcBef>
                <a:spcPts val="0"/>
              </a:spcBef>
            </a:pPr>
            <a:endParaRPr lang="de-CH" sz="2000" b="0" dirty="0" smtClean="0"/>
          </a:p>
          <a:p>
            <a:pPr marL="0" indent="0">
              <a:spcBef>
                <a:spcPts val="0"/>
              </a:spcBef>
            </a:pPr>
            <a:r>
              <a:rPr lang="de-CH" sz="2000" b="0" dirty="0" smtClean="0"/>
              <a:t>Gesamtverbrauch</a:t>
            </a:r>
          </a:p>
          <a:p>
            <a:pPr marL="0" indent="0">
              <a:spcBef>
                <a:spcPts val="0"/>
              </a:spcBef>
            </a:pPr>
            <a:r>
              <a:rPr lang="de-CH" sz="2000" b="0" dirty="0" smtClean="0"/>
              <a:t>37’600 kWh </a:t>
            </a:r>
          </a:p>
          <a:p>
            <a:pPr marL="0" indent="0">
              <a:spcBef>
                <a:spcPts val="0"/>
              </a:spcBef>
            </a:pPr>
            <a:endParaRPr lang="de-CH" sz="2000" b="0" dirty="0"/>
          </a:p>
          <a:p>
            <a:pPr marL="0" indent="0">
              <a:spcBef>
                <a:spcPts val="0"/>
              </a:spcBef>
            </a:pPr>
            <a:endParaRPr lang="de-CH" sz="2000" b="0" dirty="0" smtClean="0"/>
          </a:p>
          <a:p>
            <a:pPr>
              <a:spcBef>
                <a:spcPts val="0"/>
              </a:spcBef>
            </a:pPr>
            <a:endParaRPr lang="de-CH" dirty="0" smtClean="0"/>
          </a:p>
          <a:p>
            <a:pPr>
              <a:spcBef>
                <a:spcPts val="0"/>
              </a:spcBef>
            </a:pPr>
            <a:endParaRPr lang="de-CH" dirty="0" smtClean="0"/>
          </a:p>
          <a:p>
            <a:pPr>
              <a:spcBef>
                <a:spcPts val="0"/>
              </a:spcBef>
            </a:pPr>
            <a:endParaRPr lang="de-CH" dirty="0" smtClean="0"/>
          </a:p>
          <a:p>
            <a:pPr>
              <a:spcBef>
                <a:spcPts val="0"/>
              </a:spcBef>
            </a:pPr>
            <a:endParaRPr lang="de-CH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22" y="3481096"/>
            <a:ext cx="8559800" cy="302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260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75" y="3731861"/>
            <a:ext cx="8480425" cy="238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oliennummernplatzhalter 3"/>
          <p:cNvSpPr txBox="1">
            <a:spLocks/>
          </p:cNvSpPr>
          <p:nvPr/>
        </p:nvSpPr>
        <p:spPr bwMode="auto">
          <a:xfrm>
            <a:off x="630238" y="6527800"/>
            <a:ext cx="5973762" cy="16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57263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CH" sz="800" smtClean="0">
                <a:solidFill>
                  <a:srgbClr val="000000"/>
                </a:solidFill>
              </a:rPr>
              <a:t>brenet, Building and Renewable Energies Network of Technologie 2014</a:t>
            </a:r>
            <a:endParaRPr lang="de-CH" sz="800" dirty="0">
              <a:solidFill>
                <a:srgbClr val="000000"/>
              </a:solidFill>
            </a:endParaRPr>
          </a:p>
        </p:txBody>
      </p:sp>
      <p:cxnSp>
        <p:nvCxnSpPr>
          <p:cNvPr id="34" name="Gerade Verbindung 33"/>
          <p:cNvCxnSpPr/>
          <p:nvPr/>
        </p:nvCxnSpPr>
        <p:spPr>
          <a:xfrm>
            <a:off x="4256112" y="6158026"/>
            <a:ext cx="243880" cy="0"/>
          </a:xfrm>
          <a:prstGeom prst="line">
            <a:avLst/>
          </a:prstGeom>
          <a:noFill/>
          <a:ln w="38100" cap="flat" cmpd="sng" algn="ctr">
            <a:solidFill>
              <a:srgbClr val="00B0F0"/>
            </a:solidFill>
            <a:prstDash val="solid"/>
          </a:ln>
          <a:effectLst/>
        </p:spPr>
      </p:cxnSp>
      <p:cxnSp>
        <p:nvCxnSpPr>
          <p:cNvPr id="35" name="Gerade Verbindung 34"/>
          <p:cNvCxnSpPr/>
          <p:nvPr/>
        </p:nvCxnSpPr>
        <p:spPr>
          <a:xfrm>
            <a:off x="4235771" y="6309320"/>
            <a:ext cx="243880" cy="0"/>
          </a:xfrm>
          <a:prstGeom prst="line">
            <a:avLst/>
          </a:prstGeom>
          <a:noFill/>
          <a:ln w="38100" cap="flat" cmpd="sng" algn="ctr">
            <a:solidFill>
              <a:srgbClr val="00B050"/>
            </a:solidFill>
            <a:prstDash val="solid"/>
          </a:ln>
          <a:effectLst/>
        </p:spPr>
      </p:cxnSp>
      <p:cxnSp>
        <p:nvCxnSpPr>
          <p:cNvPr id="36" name="Gerade Verbindung 35"/>
          <p:cNvCxnSpPr/>
          <p:nvPr/>
        </p:nvCxnSpPr>
        <p:spPr>
          <a:xfrm>
            <a:off x="6704384" y="6309320"/>
            <a:ext cx="243880" cy="0"/>
          </a:xfrm>
          <a:prstGeom prst="line">
            <a:avLst/>
          </a:prstGeom>
          <a:noFill/>
          <a:ln w="38100" cap="flat" cmpd="sng" algn="ctr">
            <a:solidFill>
              <a:srgbClr val="C0504D">
                <a:lumMod val="50000"/>
              </a:srgbClr>
            </a:solidFill>
            <a:prstDash val="solid"/>
          </a:ln>
          <a:effectLst/>
        </p:spPr>
      </p:cxnSp>
      <p:cxnSp>
        <p:nvCxnSpPr>
          <p:cNvPr id="37" name="Gerade Verbindung 36"/>
          <p:cNvCxnSpPr/>
          <p:nvPr/>
        </p:nvCxnSpPr>
        <p:spPr>
          <a:xfrm>
            <a:off x="1043608" y="6155398"/>
            <a:ext cx="243880" cy="0"/>
          </a:xfrm>
          <a:prstGeom prst="line">
            <a:avLst/>
          </a:prstGeom>
          <a:noFill/>
          <a:ln w="38100" cap="flat" cmpd="sng" algn="ctr">
            <a:solidFill>
              <a:srgbClr val="F79646"/>
            </a:solidFill>
            <a:prstDash val="solid"/>
          </a:ln>
          <a:effectLst/>
        </p:spPr>
      </p:cxnSp>
      <p:cxnSp>
        <p:nvCxnSpPr>
          <p:cNvPr id="38" name="Gerade Verbindung 37"/>
          <p:cNvCxnSpPr/>
          <p:nvPr/>
        </p:nvCxnSpPr>
        <p:spPr>
          <a:xfrm>
            <a:off x="1043608" y="6309320"/>
            <a:ext cx="243880" cy="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</p:cxnSp>
      <p:sp>
        <p:nvSpPr>
          <p:cNvPr id="25" name="Richtungspfeil 24"/>
          <p:cNvSpPr/>
          <p:nvPr/>
        </p:nvSpPr>
        <p:spPr>
          <a:xfrm rot="16200000">
            <a:off x="7049615" y="2140989"/>
            <a:ext cx="1283863" cy="1174478"/>
          </a:xfrm>
          <a:prstGeom prst="homePlate">
            <a:avLst/>
          </a:prstGeom>
          <a:solidFill>
            <a:sysClr val="window" lastClr="FFFFFF">
              <a:lumMod val="85000"/>
            </a:sysClr>
          </a:solidFill>
          <a:ln w="76200" cap="flat" cmpd="sng" algn="ctr">
            <a:solidFill>
              <a:srgbClr val="F79646">
                <a:lumMod val="50000"/>
              </a:srgbClr>
            </a:solidFill>
            <a:prstDash val="solid"/>
          </a:ln>
          <a:effectLst/>
        </p:spPr>
        <p:txBody>
          <a:bodyPr vert="vert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cs typeface="Arial" panose="020B0604020202020204" pitchFamily="34" charset="0"/>
              </a:rPr>
              <a:t>Gesamtverbrauch</a:t>
            </a:r>
          </a:p>
        </p:txBody>
      </p:sp>
      <p:sp>
        <p:nvSpPr>
          <p:cNvPr id="30" name="Rechteckiger Pfeil 29"/>
          <p:cNvSpPr/>
          <p:nvPr/>
        </p:nvSpPr>
        <p:spPr>
          <a:xfrm rot="5400000" flipH="1">
            <a:off x="5858291" y="1787054"/>
            <a:ext cx="1043671" cy="1351411"/>
          </a:xfrm>
          <a:prstGeom prst="bentArrow">
            <a:avLst>
              <a:gd name="adj1" fmla="val 60086"/>
              <a:gd name="adj2" fmla="val 30043"/>
              <a:gd name="adj3" fmla="val 27158"/>
              <a:gd name="adj4" fmla="val 66157"/>
            </a:avLst>
          </a:prstGeom>
          <a:solidFill>
            <a:srgbClr val="F79646">
              <a:lumMod val="40000"/>
              <a:lumOff val="60000"/>
            </a:srgbClr>
          </a:solidFill>
          <a:ln w="25400" cap="flat" cmpd="sng" algn="ctr">
            <a:solidFill>
              <a:srgbClr val="F79646">
                <a:lumMod val="50000"/>
              </a:srgbClr>
            </a:solidFill>
            <a:prstDash val="solid"/>
          </a:ln>
          <a:effectLst/>
        </p:spPr>
        <p:txBody>
          <a:bodyPr vert="vert27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000" b="0" i="0" u="none" strike="noStrike" kern="0" cap="none" spc="0" normalizeH="0" baseline="0" noProof="0" dirty="0" smtClean="0">
              <a:ln>
                <a:noFill/>
              </a:ln>
              <a:solidFill>
                <a:srgbClr val="F79646">
                  <a:lumMod val="50000"/>
                </a:srgbClr>
              </a:solidFill>
              <a:effectLst/>
              <a:uLnTx/>
              <a:uFillTx/>
              <a:latin typeface="Calibri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CH" sz="1000" kern="0" dirty="0">
              <a:solidFill>
                <a:srgbClr val="F79646">
                  <a:lumMod val="50000"/>
                </a:srgbClr>
              </a:solidFill>
              <a:latin typeface="Calibri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000" b="0" i="0" u="none" strike="noStrike" kern="0" cap="none" spc="0" normalizeH="0" baseline="0" noProof="0" dirty="0" smtClean="0">
              <a:ln>
                <a:noFill/>
              </a:ln>
              <a:solidFill>
                <a:srgbClr val="F79646">
                  <a:lumMod val="50000"/>
                </a:srgbClr>
              </a:solidFill>
              <a:effectLst/>
              <a:uLnTx/>
              <a:uFillTx/>
              <a:latin typeface="Calibri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cs typeface="Arial" panose="020B0604020202020204" pitchFamily="34" charset="0"/>
              </a:rPr>
              <a:t>Netzeinspeisung</a:t>
            </a:r>
          </a:p>
        </p:txBody>
      </p:sp>
      <p:sp>
        <p:nvSpPr>
          <p:cNvPr id="31" name="Richtungspfeil 30"/>
          <p:cNvSpPr/>
          <p:nvPr/>
        </p:nvSpPr>
        <p:spPr>
          <a:xfrm>
            <a:off x="5704422" y="2984596"/>
            <a:ext cx="1351411" cy="385563"/>
          </a:xfrm>
          <a:prstGeom prst="homePlate">
            <a:avLst/>
          </a:prstGeom>
          <a:solidFill>
            <a:srgbClr val="97FF97"/>
          </a:solidFill>
          <a:ln w="25400" cap="flat" cmpd="sng" algn="ctr">
            <a:solidFill>
              <a:srgbClr val="0066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/>
                <a:cs typeface="Arial" panose="020B0604020202020204" pitchFamily="34" charset="0"/>
              </a:rPr>
              <a:t>Eigenverbrauch</a:t>
            </a:r>
          </a:p>
        </p:txBody>
      </p:sp>
      <p:sp>
        <p:nvSpPr>
          <p:cNvPr id="32" name="Rechteck 31"/>
          <p:cNvSpPr/>
          <p:nvPr/>
        </p:nvSpPr>
        <p:spPr>
          <a:xfrm>
            <a:off x="4966418" y="2340714"/>
            <a:ext cx="738003" cy="1029445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rgbClr val="C0504D">
                <a:lumMod val="50000"/>
              </a:srgbClr>
            </a:solidFill>
            <a:prstDash val="solid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C0504D">
                    <a:lumMod val="50000"/>
                  </a:srgbClr>
                </a:solidFill>
                <a:effectLst/>
                <a:uLnTx/>
                <a:uFillTx/>
                <a:latin typeface="Calibri"/>
                <a:cs typeface="Arial" panose="020B0604020202020204" pitchFamily="34" charset="0"/>
              </a:rPr>
              <a:t>PV-Ertrag</a:t>
            </a:r>
          </a:p>
        </p:txBody>
      </p:sp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510" y="2086296"/>
            <a:ext cx="509818" cy="769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180-Grad-Pfeil 38"/>
          <p:cNvSpPr/>
          <p:nvPr/>
        </p:nvSpPr>
        <p:spPr>
          <a:xfrm rot="5400000">
            <a:off x="7941582" y="2117489"/>
            <a:ext cx="1109061" cy="1010719"/>
          </a:xfrm>
          <a:prstGeom prst="uturnArrow">
            <a:avLst>
              <a:gd name="adj1" fmla="val 15402"/>
              <a:gd name="adj2" fmla="val 17189"/>
              <a:gd name="adj3" fmla="val 19880"/>
              <a:gd name="adj4" fmla="val 21586"/>
              <a:gd name="adj5" fmla="val 67225"/>
            </a:avLst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 panose="020B0604020202020204" pitchFamily="34" charset="0"/>
            </a:endParaRPr>
          </a:p>
        </p:txBody>
      </p:sp>
      <p:sp>
        <p:nvSpPr>
          <p:cNvPr id="40" name="Wolkenförmige Legende 39"/>
          <p:cNvSpPr/>
          <p:nvPr/>
        </p:nvSpPr>
        <p:spPr>
          <a:xfrm>
            <a:off x="6684340" y="1429454"/>
            <a:ext cx="1512168" cy="638863"/>
          </a:xfrm>
          <a:prstGeom prst="cloudCallout">
            <a:avLst>
              <a:gd name="adj1" fmla="val -16675"/>
              <a:gd name="adj2" fmla="val -8542"/>
            </a:avLst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Calibri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Calibri"/>
              <a:cs typeface="Arial" panose="020B0604020202020204" pitchFamily="34" charset="0"/>
            </a:endParaRPr>
          </a:p>
          <a:p>
            <a:pPr algn="ctr"/>
            <a:r>
              <a:rPr lang="de-CH" sz="1000" kern="0" dirty="0">
                <a:solidFill>
                  <a:srgbClr val="1F497D">
                    <a:lumMod val="50000"/>
                  </a:srgbClr>
                </a:solidFill>
                <a:latin typeface="Calibri"/>
                <a:cs typeface="Arial" panose="020B0604020202020204" pitchFamily="34" charset="0"/>
              </a:rPr>
              <a:t>Elektrizitätsnetz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Calibri"/>
              <a:cs typeface="Arial" panose="020B0604020202020204" pitchFamily="34" charset="0"/>
            </a:endParaRPr>
          </a:p>
        </p:txBody>
      </p:sp>
      <p:sp>
        <p:nvSpPr>
          <p:cNvPr id="41" name="Richtungspfeil 40"/>
          <p:cNvSpPr/>
          <p:nvPr/>
        </p:nvSpPr>
        <p:spPr>
          <a:xfrm rot="18820813">
            <a:off x="7973675" y="1428081"/>
            <a:ext cx="1052952" cy="380861"/>
          </a:xfrm>
          <a:prstGeom prst="homePlat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 panose="020B0604020202020204" pitchFamily="34" charset="0"/>
              </a:rPr>
              <a:t>Überschuss</a:t>
            </a:r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807" y="1470621"/>
            <a:ext cx="523022" cy="378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Textfeld 42"/>
          <p:cNvSpPr txBox="1"/>
          <p:nvPr/>
        </p:nvSpPr>
        <p:spPr>
          <a:xfrm>
            <a:off x="7608394" y="3479542"/>
            <a:ext cx="15055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Winter 2013/2014</a:t>
            </a:r>
            <a:endParaRPr lang="de-CH" sz="16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6096226" y="3479542"/>
            <a:ext cx="12731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Sommer 2013</a:t>
            </a:r>
            <a:endParaRPr lang="de-CH" sz="1600" baseline="300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4564352" y="3479542"/>
            <a:ext cx="15055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Winter 2012/2013</a:t>
            </a:r>
            <a:endParaRPr lang="de-CH" sz="16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3124192" y="3479542"/>
            <a:ext cx="1236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Sommer 2012</a:t>
            </a:r>
            <a:endParaRPr lang="de-CH" sz="16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1323992" y="3479542"/>
            <a:ext cx="14932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Winter 2011/2012</a:t>
            </a:r>
            <a:endParaRPr lang="de-CH" sz="16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feld 47"/>
          <p:cNvSpPr txBox="1"/>
          <p:nvPr/>
        </p:nvSpPr>
        <p:spPr>
          <a:xfrm rot="16200000">
            <a:off x="-220814" y="4673677"/>
            <a:ext cx="1645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Elektrizität [kW/60min]</a:t>
            </a:r>
            <a:endParaRPr lang="de-CH" sz="14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331" y="2295407"/>
            <a:ext cx="426797" cy="33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561" y="2632001"/>
            <a:ext cx="499169" cy="184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Inhaltsplatzhalter 2"/>
          <p:cNvSpPr>
            <a:spLocks noGrp="1"/>
          </p:cNvSpPr>
          <p:nvPr>
            <p:ph idx="1"/>
          </p:nvPr>
        </p:nvSpPr>
        <p:spPr>
          <a:xfrm>
            <a:off x="774600" y="1703306"/>
            <a:ext cx="3437360" cy="1869710"/>
          </a:xfrm>
        </p:spPr>
        <p:txBody>
          <a:bodyPr/>
          <a:lstStyle/>
          <a:p>
            <a:pPr marL="0" indent="0">
              <a:spcBef>
                <a:spcPts val="0"/>
              </a:spcBef>
            </a:pPr>
            <a:r>
              <a:rPr lang="de-CH" sz="2000" b="0" dirty="0" smtClean="0"/>
              <a:t>Eigenverbrauch:  11’600 kWh</a:t>
            </a:r>
          </a:p>
          <a:p>
            <a:pPr marL="0" indent="0">
              <a:spcBef>
                <a:spcPts val="0"/>
              </a:spcBef>
            </a:pPr>
            <a:r>
              <a:rPr lang="de-CH" sz="2000" b="0" dirty="0" smtClean="0"/>
              <a:t>Netzeinspeisung: 27’500 kWh</a:t>
            </a:r>
          </a:p>
          <a:p>
            <a:pPr marL="0" indent="0">
              <a:spcBef>
                <a:spcPts val="0"/>
              </a:spcBef>
            </a:pPr>
            <a:r>
              <a:rPr lang="de-CH" sz="2000" b="0" dirty="0" smtClean="0"/>
              <a:t>Netzbezug:	 21’600 kWh</a:t>
            </a:r>
          </a:p>
          <a:p>
            <a:pPr marL="0" indent="0">
              <a:spcBef>
                <a:spcPts val="0"/>
              </a:spcBef>
            </a:pPr>
            <a:endParaRPr lang="de-CH" sz="1000" b="0" dirty="0"/>
          </a:p>
          <a:p>
            <a:pPr marL="0" indent="0">
              <a:spcBef>
                <a:spcPts val="0"/>
              </a:spcBef>
            </a:pPr>
            <a:r>
              <a:rPr lang="de-CH" sz="2000" b="0" dirty="0" smtClean="0"/>
              <a:t>EDR: 35% EVR: 30%</a:t>
            </a:r>
          </a:p>
          <a:p>
            <a:pPr marL="0" indent="0">
              <a:spcBef>
                <a:spcPts val="0"/>
              </a:spcBef>
            </a:pPr>
            <a:r>
              <a:rPr lang="de-CH" sz="2000" b="0" dirty="0" smtClean="0"/>
              <a:t>NSR: 70% NBR: 65%</a:t>
            </a:r>
          </a:p>
        </p:txBody>
      </p:sp>
      <p:sp>
        <p:nvSpPr>
          <p:cNvPr id="55" name="Foliennummernplatzhalter 3"/>
          <p:cNvSpPr txBox="1">
            <a:spLocks/>
          </p:cNvSpPr>
          <p:nvPr/>
        </p:nvSpPr>
        <p:spPr bwMode="auto">
          <a:xfrm>
            <a:off x="1355134" y="6116112"/>
            <a:ext cx="2819342" cy="337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57263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CH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PV-Ertrag</a:t>
            </a:r>
          </a:p>
          <a:p>
            <a:pPr>
              <a:defRPr/>
            </a:pPr>
            <a:r>
              <a:rPr lang="de-CH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Netzeinspeisung</a:t>
            </a:r>
            <a:endParaRPr lang="de-CH" sz="140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56" name="Foliennummernplatzhalter 3"/>
          <p:cNvSpPr txBox="1">
            <a:spLocks/>
          </p:cNvSpPr>
          <p:nvPr/>
        </p:nvSpPr>
        <p:spPr bwMode="auto">
          <a:xfrm>
            <a:off x="4597476" y="6262546"/>
            <a:ext cx="2134764" cy="190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57263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CH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Netzbezug</a:t>
            </a:r>
          </a:p>
          <a:p>
            <a:pPr>
              <a:defRPr/>
            </a:pPr>
            <a:r>
              <a:rPr lang="de-CH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Eigenverbrauch</a:t>
            </a:r>
            <a:endParaRPr lang="de-CH" sz="140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57" name="Foliennummernplatzhalter 3"/>
          <p:cNvSpPr txBox="1">
            <a:spLocks/>
          </p:cNvSpPr>
          <p:nvPr/>
        </p:nvSpPr>
        <p:spPr bwMode="auto">
          <a:xfrm>
            <a:off x="6988914" y="6110966"/>
            <a:ext cx="1748239" cy="337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57263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CH" sz="1400" dirty="0" smtClean="0">
              <a:solidFill>
                <a:srgbClr val="000000"/>
              </a:solidFill>
            </a:endParaRPr>
          </a:p>
          <a:p>
            <a:pPr>
              <a:defRPr/>
            </a:pPr>
            <a:r>
              <a:rPr lang="de-CH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Gesamtverbrauch</a:t>
            </a:r>
            <a:endParaRPr lang="de-CH" sz="140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58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095" y="3018100"/>
            <a:ext cx="929955" cy="30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4" descr="http://www.de-dietrichhausgeraete.com/images/fotos/descargar.php?id=dvy640je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635" y="3005506"/>
            <a:ext cx="216485" cy="313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616" y="3002391"/>
            <a:ext cx="275061" cy="320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Textfeld 60"/>
          <p:cNvSpPr txBox="1"/>
          <p:nvPr/>
        </p:nvSpPr>
        <p:spPr>
          <a:xfrm rot="16200000">
            <a:off x="1806588" y="5752666"/>
            <a:ext cx="3173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12:00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feld 61"/>
          <p:cNvSpPr txBox="1"/>
          <p:nvPr/>
        </p:nvSpPr>
        <p:spPr>
          <a:xfrm rot="16200000">
            <a:off x="2167541" y="5755778"/>
            <a:ext cx="3173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18:00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feld 62"/>
          <p:cNvSpPr txBox="1"/>
          <p:nvPr/>
        </p:nvSpPr>
        <p:spPr>
          <a:xfrm rot="16200000">
            <a:off x="1489697" y="5728602"/>
            <a:ext cx="24686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6</a:t>
            </a:r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feld 63"/>
          <p:cNvSpPr txBox="1"/>
          <p:nvPr/>
        </p:nvSpPr>
        <p:spPr>
          <a:xfrm rot="16200000">
            <a:off x="3373521" y="5778154"/>
            <a:ext cx="3173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12:00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feld 64"/>
          <p:cNvSpPr txBox="1"/>
          <p:nvPr/>
        </p:nvSpPr>
        <p:spPr>
          <a:xfrm rot="16200000">
            <a:off x="3774021" y="5778155"/>
            <a:ext cx="3173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18:00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feld 65"/>
          <p:cNvSpPr txBox="1"/>
          <p:nvPr/>
        </p:nvSpPr>
        <p:spPr>
          <a:xfrm rot="16200000">
            <a:off x="3093094" y="5742888"/>
            <a:ext cx="24686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6</a:t>
            </a:r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feld 66"/>
          <p:cNvSpPr txBox="1"/>
          <p:nvPr/>
        </p:nvSpPr>
        <p:spPr>
          <a:xfrm rot="16200000">
            <a:off x="5016097" y="5772249"/>
            <a:ext cx="3173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12:00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feld 67"/>
          <p:cNvSpPr txBox="1"/>
          <p:nvPr/>
        </p:nvSpPr>
        <p:spPr>
          <a:xfrm rot="16200000">
            <a:off x="5362084" y="5776099"/>
            <a:ext cx="3173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18:00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feld 68"/>
          <p:cNvSpPr txBox="1"/>
          <p:nvPr/>
        </p:nvSpPr>
        <p:spPr>
          <a:xfrm rot="16200000">
            <a:off x="4677270" y="5752667"/>
            <a:ext cx="24686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6</a:t>
            </a:r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feld 69"/>
          <p:cNvSpPr txBox="1"/>
          <p:nvPr/>
        </p:nvSpPr>
        <p:spPr>
          <a:xfrm rot="16200000">
            <a:off x="6592516" y="5778153"/>
            <a:ext cx="3173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12:00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feld 70"/>
          <p:cNvSpPr txBox="1"/>
          <p:nvPr/>
        </p:nvSpPr>
        <p:spPr>
          <a:xfrm rot="16200000">
            <a:off x="6946260" y="5778154"/>
            <a:ext cx="3173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18:00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feld 71"/>
          <p:cNvSpPr txBox="1"/>
          <p:nvPr/>
        </p:nvSpPr>
        <p:spPr>
          <a:xfrm rot="16200000">
            <a:off x="6261446" y="5761074"/>
            <a:ext cx="24686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6</a:t>
            </a:r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feld 72"/>
          <p:cNvSpPr txBox="1"/>
          <p:nvPr/>
        </p:nvSpPr>
        <p:spPr>
          <a:xfrm rot="16200000">
            <a:off x="8129745" y="5790050"/>
            <a:ext cx="3173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12:00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feld 73"/>
          <p:cNvSpPr txBox="1"/>
          <p:nvPr/>
        </p:nvSpPr>
        <p:spPr>
          <a:xfrm rot="16200000">
            <a:off x="8473334" y="5790051"/>
            <a:ext cx="3173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18:00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feld 74"/>
          <p:cNvSpPr txBox="1"/>
          <p:nvPr/>
        </p:nvSpPr>
        <p:spPr>
          <a:xfrm rot="16200000">
            <a:off x="7873800" y="5730343"/>
            <a:ext cx="168610" cy="1678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6</a:t>
            </a:r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itel 1"/>
          <p:cNvSpPr txBox="1">
            <a:spLocks/>
          </p:cNvSpPr>
          <p:nvPr/>
        </p:nvSpPr>
        <p:spPr bwMode="auto">
          <a:xfrm>
            <a:off x="646952" y="764704"/>
            <a:ext cx="6070860" cy="45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2pPr>
            <a:lvl3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3pPr>
            <a:lvl4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4pPr>
            <a:lvl5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5pPr>
            <a:lvl6pPr marL="4572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6pPr>
            <a:lvl7pPr marL="9144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7pPr>
            <a:lvl8pPr marL="13716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8pPr>
            <a:lvl9pPr marL="18288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sz="2200" kern="0" dirty="0" smtClean="0">
                <a:solidFill>
                  <a:schemeClr val="bg2"/>
                </a:solidFill>
                <a:latin typeface="Arial Black" panose="020B0A04020102020204" pitchFamily="34" charset="0"/>
              </a:rPr>
              <a:t>Netzinteraktion</a:t>
            </a:r>
          </a:p>
        </p:txBody>
      </p:sp>
    </p:spTree>
    <p:extLst>
      <p:ext uri="{BB962C8B-B14F-4D97-AF65-F5344CB8AC3E}">
        <p14:creationId xmlns:p14="http://schemas.microsoft.com/office/powerpoint/2010/main" val="330408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97" y="3916268"/>
            <a:ext cx="8596313" cy="229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ichtungspfeil 6"/>
          <p:cNvSpPr/>
          <p:nvPr/>
        </p:nvSpPr>
        <p:spPr>
          <a:xfrm>
            <a:off x="1897202" y="1718128"/>
            <a:ext cx="4312640" cy="486736"/>
          </a:xfrm>
          <a:prstGeom prst="homePlat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411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de-CH" sz="800" dirty="0" err="1" smtClean="0">
                <a:solidFill>
                  <a:srgbClr val="000000"/>
                </a:solidFill>
              </a:rPr>
              <a:t>brenet</a:t>
            </a:r>
            <a:r>
              <a:rPr lang="de-CH" sz="800" dirty="0" smtClean="0">
                <a:solidFill>
                  <a:srgbClr val="000000"/>
                </a:solidFill>
              </a:rPr>
              <a:t>, </a:t>
            </a:r>
            <a:r>
              <a:rPr lang="de-CH" sz="800" dirty="0" err="1" smtClean="0">
                <a:solidFill>
                  <a:srgbClr val="000000"/>
                </a:solidFill>
              </a:rPr>
              <a:t>Building</a:t>
            </a:r>
            <a:r>
              <a:rPr lang="de-CH" sz="800" dirty="0" smtClean="0">
                <a:solidFill>
                  <a:srgbClr val="000000"/>
                </a:solidFill>
              </a:rPr>
              <a:t> </a:t>
            </a:r>
            <a:r>
              <a:rPr lang="de-CH" sz="800" dirty="0" err="1" smtClean="0">
                <a:solidFill>
                  <a:srgbClr val="000000"/>
                </a:solidFill>
              </a:rPr>
              <a:t>and</a:t>
            </a:r>
            <a:r>
              <a:rPr lang="de-CH" sz="800" dirty="0" smtClean="0">
                <a:solidFill>
                  <a:srgbClr val="000000"/>
                </a:solidFill>
              </a:rPr>
              <a:t> </a:t>
            </a:r>
            <a:r>
              <a:rPr lang="de-CH" sz="800" dirty="0" err="1" smtClean="0">
                <a:solidFill>
                  <a:srgbClr val="000000"/>
                </a:solidFill>
              </a:rPr>
              <a:t>Renewable</a:t>
            </a:r>
            <a:r>
              <a:rPr lang="de-CH" sz="800" dirty="0" smtClean="0">
                <a:solidFill>
                  <a:srgbClr val="000000"/>
                </a:solidFill>
              </a:rPr>
              <a:t> </a:t>
            </a:r>
            <a:r>
              <a:rPr lang="de-CH" sz="800" dirty="0" err="1" smtClean="0">
                <a:solidFill>
                  <a:srgbClr val="000000"/>
                </a:solidFill>
              </a:rPr>
              <a:t>Energies</a:t>
            </a:r>
            <a:r>
              <a:rPr lang="de-CH" sz="800" dirty="0" smtClean="0">
                <a:solidFill>
                  <a:srgbClr val="000000"/>
                </a:solidFill>
              </a:rPr>
              <a:t> Network </a:t>
            </a:r>
            <a:r>
              <a:rPr lang="de-CH" sz="800" dirty="0" err="1" smtClean="0">
                <a:solidFill>
                  <a:srgbClr val="000000"/>
                </a:solidFill>
              </a:rPr>
              <a:t>of</a:t>
            </a:r>
            <a:r>
              <a:rPr lang="de-CH" sz="800" dirty="0" smtClean="0">
                <a:solidFill>
                  <a:srgbClr val="000000"/>
                </a:solidFill>
              </a:rPr>
              <a:t> Technologie 2014</a:t>
            </a:r>
            <a:endParaRPr lang="de-CH" sz="800" dirty="0">
              <a:solidFill>
                <a:srgbClr val="000000"/>
              </a:solidFill>
            </a:endParaRP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1897202" y="1793300"/>
            <a:ext cx="3024336" cy="1563692"/>
          </a:xfrm>
        </p:spPr>
        <p:txBody>
          <a:bodyPr/>
          <a:lstStyle/>
          <a:p>
            <a:pPr marL="0" indent="0">
              <a:spcBef>
                <a:spcPts val="0"/>
              </a:spcBef>
            </a:pPr>
            <a:r>
              <a:rPr lang="de-CH" sz="2000" b="0" dirty="0" smtClean="0"/>
              <a:t>Wärmepumpe (HZ &amp; WW)</a:t>
            </a:r>
          </a:p>
          <a:p>
            <a:pPr marL="0" indent="0">
              <a:spcBef>
                <a:spcPts val="0"/>
              </a:spcBef>
            </a:pPr>
            <a:endParaRPr lang="de-CH" sz="2000" b="0" dirty="0" smtClean="0"/>
          </a:p>
          <a:p>
            <a:pPr marL="0" indent="0">
              <a:spcBef>
                <a:spcPts val="0"/>
              </a:spcBef>
            </a:pPr>
            <a:r>
              <a:rPr lang="de-CH" sz="2000" b="0" dirty="0" smtClean="0"/>
              <a:t>Elektroauto</a:t>
            </a:r>
          </a:p>
          <a:p>
            <a:pPr marL="0" indent="0">
              <a:spcBef>
                <a:spcPts val="0"/>
              </a:spcBef>
            </a:pPr>
            <a:endParaRPr lang="de-CH" sz="2000" b="0" dirty="0" smtClean="0"/>
          </a:p>
          <a:p>
            <a:pPr marL="0" indent="0">
              <a:spcBef>
                <a:spcPts val="0"/>
              </a:spcBef>
            </a:pPr>
            <a:r>
              <a:rPr lang="de-CH" sz="2000" b="0" dirty="0" smtClean="0"/>
              <a:t>Weisse Ware (GWM)</a:t>
            </a:r>
            <a:endParaRPr lang="de-CH" sz="2000" b="0" dirty="0"/>
          </a:p>
          <a:p>
            <a:pPr marL="0" indent="0">
              <a:spcBef>
                <a:spcPts val="0"/>
              </a:spcBef>
            </a:pPr>
            <a:r>
              <a:rPr lang="de-CH" sz="2000" b="0" dirty="0" smtClean="0"/>
              <a:t> </a:t>
            </a:r>
          </a:p>
          <a:p>
            <a:pPr marL="0" indent="0">
              <a:spcBef>
                <a:spcPts val="0"/>
              </a:spcBef>
            </a:pPr>
            <a:endParaRPr lang="de-CH" sz="2000" b="0" dirty="0"/>
          </a:p>
          <a:p>
            <a:pPr marL="0" indent="0">
              <a:spcBef>
                <a:spcPts val="0"/>
              </a:spcBef>
            </a:pPr>
            <a:endParaRPr lang="de-CH" sz="2000" b="0" dirty="0" smtClean="0"/>
          </a:p>
          <a:p>
            <a:pPr>
              <a:spcBef>
                <a:spcPts val="0"/>
              </a:spcBef>
            </a:pPr>
            <a:endParaRPr lang="de-CH" dirty="0" smtClean="0"/>
          </a:p>
          <a:p>
            <a:pPr>
              <a:spcBef>
                <a:spcPts val="0"/>
              </a:spcBef>
            </a:pPr>
            <a:endParaRPr lang="de-CH" dirty="0" smtClean="0"/>
          </a:p>
          <a:p>
            <a:pPr>
              <a:spcBef>
                <a:spcPts val="0"/>
              </a:spcBef>
            </a:pPr>
            <a:endParaRPr lang="de-CH" dirty="0" smtClean="0"/>
          </a:p>
          <a:p>
            <a:pPr>
              <a:spcBef>
                <a:spcPts val="0"/>
              </a:spcBef>
            </a:pPr>
            <a:endParaRPr lang="de-CH" dirty="0" smtClean="0"/>
          </a:p>
        </p:txBody>
      </p:sp>
      <p:pic>
        <p:nvPicPr>
          <p:cNvPr id="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611" y="2390562"/>
            <a:ext cx="1112591" cy="41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109" y="1718128"/>
            <a:ext cx="853594" cy="669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www.de-dietrichhausgeraete.com/images/fotos/descargar.php?id=dvy640je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611" y="2924944"/>
            <a:ext cx="432970" cy="62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582" y="2944367"/>
            <a:ext cx="550122" cy="640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feld 53"/>
          <p:cNvSpPr txBox="1"/>
          <p:nvPr/>
        </p:nvSpPr>
        <p:spPr>
          <a:xfrm>
            <a:off x="4283968" y="3757034"/>
            <a:ext cx="13484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Winter 2012/2013</a:t>
            </a:r>
            <a:endParaRPr lang="de-CH" sz="14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2627784" y="3757034"/>
            <a:ext cx="1111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Sommer 2012</a:t>
            </a:r>
          </a:p>
        </p:txBody>
      </p:sp>
      <p:sp>
        <p:nvSpPr>
          <p:cNvPr id="57" name="Textfeld 56"/>
          <p:cNvSpPr txBox="1"/>
          <p:nvPr/>
        </p:nvSpPr>
        <p:spPr>
          <a:xfrm>
            <a:off x="6012160" y="3717032"/>
            <a:ext cx="1111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Sommer 2013</a:t>
            </a:r>
          </a:p>
        </p:txBody>
      </p:sp>
      <p:sp>
        <p:nvSpPr>
          <p:cNvPr id="58" name="Textfeld 57"/>
          <p:cNvSpPr txBox="1"/>
          <p:nvPr/>
        </p:nvSpPr>
        <p:spPr>
          <a:xfrm>
            <a:off x="1002078" y="3717032"/>
            <a:ext cx="1337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Winter 2011/2012</a:t>
            </a:r>
          </a:p>
        </p:txBody>
      </p:sp>
      <p:sp>
        <p:nvSpPr>
          <p:cNvPr id="61" name="Rechteck 60"/>
          <p:cNvSpPr/>
          <p:nvPr/>
        </p:nvSpPr>
        <p:spPr>
          <a:xfrm>
            <a:off x="2123728" y="6094930"/>
            <a:ext cx="108000" cy="90000"/>
          </a:xfrm>
          <a:prstGeom prst="rect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sz="1000" kern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2" name="Rechteck 61"/>
          <p:cNvSpPr/>
          <p:nvPr/>
        </p:nvSpPr>
        <p:spPr>
          <a:xfrm>
            <a:off x="2123728" y="6279067"/>
            <a:ext cx="108000" cy="90000"/>
          </a:xfrm>
          <a:prstGeom prst="rect">
            <a:avLst/>
          </a:prstGeom>
          <a:pattFill prst="wdUpDiag">
            <a:fgClr>
              <a:srgbClr val="C00000"/>
            </a:fgClr>
            <a:bgClr>
              <a:sysClr val="window" lastClr="FFFFFF"/>
            </a:bgClr>
          </a:patt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sz="1000" kern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4" name="Rechteck 63"/>
          <p:cNvSpPr/>
          <p:nvPr/>
        </p:nvSpPr>
        <p:spPr>
          <a:xfrm>
            <a:off x="4310460" y="6082669"/>
            <a:ext cx="108000" cy="90000"/>
          </a:xfrm>
          <a:prstGeom prst="rect">
            <a:avLst/>
          </a:prstGeom>
          <a:solidFill>
            <a:srgbClr val="9ABEC5"/>
          </a:solidFill>
          <a:ln w="25400" cap="flat" cmpd="sng" algn="ctr">
            <a:noFill/>
            <a:prstDash val="solid"/>
          </a:ln>
          <a:effectLst/>
        </p:spPr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sz="1000" kern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5" name="Rechteck 64"/>
          <p:cNvSpPr/>
          <p:nvPr/>
        </p:nvSpPr>
        <p:spPr>
          <a:xfrm>
            <a:off x="6074327" y="6315711"/>
            <a:ext cx="108000" cy="90000"/>
          </a:xfrm>
          <a:prstGeom prst="rect">
            <a:avLst/>
          </a:pr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sz="1000" kern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6" name="Rechteck 65"/>
          <p:cNvSpPr/>
          <p:nvPr/>
        </p:nvSpPr>
        <p:spPr>
          <a:xfrm>
            <a:off x="4304166" y="6279067"/>
            <a:ext cx="108000" cy="90000"/>
          </a:xfrm>
          <a:prstGeom prst="rect">
            <a:avLst/>
          </a:prstGeom>
          <a:solidFill>
            <a:srgbClr val="F79646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sz="1000" kern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7" name="Rechteck 66"/>
          <p:cNvSpPr/>
          <p:nvPr/>
        </p:nvSpPr>
        <p:spPr>
          <a:xfrm>
            <a:off x="6084168" y="6116001"/>
            <a:ext cx="108000" cy="90000"/>
          </a:xfrm>
          <a:prstGeom prst="rect">
            <a:avLst/>
          </a:pr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sz="1000" kern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7668344" y="3757034"/>
            <a:ext cx="13484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Winter 2013/2014</a:t>
            </a:r>
            <a:endParaRPr lang="de-CH" sz="14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C:\Users\falk.dorusch\AppData\Local\Microsoft\Windows\Temporary Internet Files\Content.IE5\MC6JZ460\MC900441468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700808"/>
            <a:ext cx="1752262" cy="175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Halbbogen 5"/>
          <p:cNvSpPr/>
          <p:nvPr/>
        </p:nvSpPr>
        <p:spPr>
          <a:xfrm>
            <a:off x="6268423" y="1628800"/>
            <a:ext cx="1255905" cy="1303889"/>
          </a:xfrm>
          <a:prstGeom prst="blockArc">
            <a:avLst>
              <a:gd name="adj1" fmla="val 12980746"/>
              <a:gd name="adj2" fmla="val 6835195"/>
              <a:gd name="adj3" fmla="val 526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30" name="Halbbogen 29"/>
          <p:cNvSpPr/>
          <p:nvPr/>
        </p:nvSpPr>
        <p:spPr>
          <a:xfrm>
            <a:off x="5364088" y="1359820"/>
            <a:ext cx="2328328" cy="1849955"/>
          </a:xfrm>
          <a:prstGeom prst="blockArc">
            <a:avLst>
              <a:gd name="adj1" fmla="val 18800120"/>
              <a:gd name="adj2" fmla="val 2545214"/>
              <a:gd name="adj3" fmla="val 5121"/>
            </a:avLst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31" name="Inhaltsplatzhalter 2"/>
          <p:cNvSpPr txBox="1">
            <a:spLocks/>
          </p:cNvSpPr>
          <p:nvPr/>
        </p:nvSpPr>
        <p:spPr bwMode="auto">
          <a:xfrm>
            <a:off x="7236296" y="1196752"/>
            <a:ext cx="1266855" cy="35687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957263" rtl="0" eaLnBrk="0" fontAlgn="base" hangingPunct="0">
              <a:spcBef>
                <a:spcPct val="10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850" indent="-157163" algn="l" defTabSz="95726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654050" indent="-155575" algn="l" defTabSz="95726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3pPr>
            <a:lvl4pPr marL="985838" indent="-166688" algn="l" defTabSz="95726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314450" indent="-163513" algn="l" defTabSz="95726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5pPr>
            <a:lvl6pPr marL="1771650" indent="-163513" algn="l" defTabSz="957263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6pPr>
            <a:lvl7pPr marL="2228850" indent="-163513" algn="l" defTabSz="957263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7pPr>
            <a:lvl8pPr marL="2686050" indent="-163513" algn="l" defTabSz="957263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8pPr>
            <a:lvl9pPr marL="3143250" indent="-163513" algn="l" defTabSz="957263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</a:pPr>
            <a:r>
              <a:rPr lang="de-CH" sz="1800" b="0" kern="0" dirty="0" smtClean="0"/>
              <a:t> </a:t>
            </a:r>
            <a:r>
              <a:rPr lang="de-CH" b="0" kern="0" dirty="0" smtClean="0">
                <a:latin typeface="Arial Narrow" panose="020B0606020202030204" pitchFamily="34" charset="0"/>
              </a:rPr>
              <a:t>WW: 13-17 Uhr</a:t>
            </a:r>
          </a:p>
        </p:txBody>
      </p:sp>
      <p:sp>
        <p:nvSpPr>
          <p:cNvPr id="33" name="Inhaltsplatzhalter 2"/>
          <p:cNvSpPr txBox="1">
            <a:spLocks/>
          </p:cNvSpPr>
          <p:nvPr/>
        </p:nvSpPr>
        <p:spPr bwMode="auto">
          <a:xfrm>
            <a:off x="5495481" y="2780909"/>
            <a:ext cx="1157692" cy="28806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957263" rtl="0" eaLnBrk="0" fontAlgn="base" hangingPunct="0">
              <a:spcBef>
                <a:spcPct val="10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850" indent="-157163" algn="l" defTabSz="95726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654050" indent="-155575" algn="l" defTabSz="95726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3pPr>
            <a:lvl4pPr marL="985838" indent="-166688" algn="l" defTabSz="95726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314450" indent="-163513" algn="l" defTabSz="95726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5pPr>
            <a:lvl6pPr marL="1771650" indent="-163513" algn="l" defTabSz="957263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6pPr>
            <a:lvl7pPr marL="2228850" indent="-163513" algn="l" defTabSz="957263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7pPr>
            <a:lvl8pPr marL="2686050" indent="-163513" algn="l" defTabSz="957263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8pPr>
            <a:lvl9pPr marL="3143250" indent="-163513" algn="l" defTabSz="957263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</a:pPr>
            <a:r>
              <a:rPr lang="de-CH" b="0" kern="0" dirty="0" smtClean="0">
                <a:latin typeface="Arial Narrow" panose="020B0606020202030204" pitchFamily="34" charset="0"/>
              </a:rPr>
              <a:t> HZ: 10-19 Uhr</a:t>
            </a:r>
          </a:p>
        </p:txBody>
      </p:sp>
      <p:sp>
        <p:nvSpPr>
          <p:cNvPr id="34" name="Foliennummernplatzhalter 3"/>
          <p:cNvSpPr txBox="1">
            <a:spLocks/>
          </p:cNvSpPr>
          <p:nvPr/>
        </p:nvSpPr>
        <p:spPr bwMode="auto">
          <a:xfrm>
            <a:off x="2267744" y="6010849"/>
            <a:ext cx="1872208" cy="428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57263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CH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Wärmepumpe, Heizung</a:t>
            </a:r>
          </a:p>
          <a:p>
            <a:pPr>
              <a:defRPr/>
            </a:pPr>
            <a:r>
              <a:rPr lang="de-CH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Wärmepumpe, Warmwasser</a:t>
            </a:r>
            <a:endParaRPr lang="de-CH" sz="140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5" name="Foliennummernplatzhalter 3"/>
          <p:cNvSpPr txBox="1">
            <a:spLocks/>
          </p:cNvSpPr>
          <p:nvPr/>
        </p:nvSpPr>
        <p:spPr bwMode="auto">
          <a:xfrm>
            <a:off x="4427984" y="5988505"/>
            <a:ext cx="1152128" cy="452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57263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CH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Elektroauto</a:t>
            </a:r>
          </a:p>
          <a:p>
            <a:pPr>
              <a:defRPr/>
            </a:pPr>
            <a:r>
              <a:rPr lang="de-CH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Allgemeinstrom</a:t>
            </a:r>
            <a:endParaRPr lang="de-CH" sz="140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6" name="Foliennummernplatzhalter 3"/>
          <p:cNvSpPr txBox="1">
            <a:spLocks/>
          </p:cNvSpPr>
          <p:nvPr/>
        </p:nvSpPr>
        <p:spPr bwMode="auto">
          <a:xfrm>
            <a:off x="6203801" y="6028565"/>
            <a:ext cx="1940016" cy="424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l" defTabSz="957263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CH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Lüftungsanlage</a:t>
            </a:r>
          </a:p>
          <a:p>
            <a:pPr>
              <a:defRPr/>
            </a:pPr>
            <a:r>
              <a:rPr lang="de-CH" sz="14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Haushaltsstrom</a:t>
            </a:r>
            <a:endParaRPr lang="de-CH" sz="140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 rot="16200000">
            <a:off x="-345084" y="4673678"/>
            <a:ext cx="1645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Elektrizität [kW/60min]</a:t>
            </a:r>
            <a:endParaRPr lang="de-CH" sz="14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 rot="16200000">
            <a:off x="1534379" y="5766514"/>
            <a:ext cx="31739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12:00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 rot="16200000">
            <a:off x="1885807" y="5763276"/>
            <a:ext cx="31739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18:00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 rot="16200000">
            <a:off x="1217487" y="5729749"/>
            <a:ext cx="24686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6</a:t>
            </a:r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 rot="16200000">
            <a:off x="3129084" y="5774221"/>
            <a:ext cx="3173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12:00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 rot="16200000">
            <a:off x="3504184" y="5771047"/>
            <a:ext cx="3173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18:00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 rot="16200000">
            <a:off x="2788332" y="5738955"/>
            <a:ext cx="24686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6</a:t>
            </a:r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 rot="16200000">
            <a:off x="4779379" y="5779427"/>
            <a:ext cx="3173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12:00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 rot="16200000">
            <a:off x="5166013" y="5778514"/>
            <a:ext cx="3173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18:00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 rot="16200000">
            <a:off x="4434990" y="5740793"/>
            <a:ext cx="24686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6</a:t>
            </a:r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 rot="16200000">
            <a:off x="6469467" y="5760731"/>
            <a:ext cx="3173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12:00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 rot="16200000">
            <a:off x="6856101" y="5759818"/>
            <a:ext cx="3173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18:00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 rot="16200000">
            <a:off x="6125078" y="5722097"/>
            <a:ext cx="24686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6</a:t>
            </a:r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 rot="16200000">
            <a:off x="8154229" y="5760731"/>
            <a:ext cx="3173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12:00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 rot="16200000">
            <a:off x="8540863" y="5759818"/>
            <a:ext cx="31739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18:00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feld 62"/>
          <p:cNvSpPr txBox="1"/>
          <p:nvPr/>
        </p:nvSpPr>
        <p:spPr>
          <a:xfrm rot="16200000">
            <a:off x="7809840" y="5722097"/>
            <a:ext cx="24686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de-CH" sz="1200" dirty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6</a:t>
            </a:r>
            <a:r>
              <a:rPr lang="de-CH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:00</a:t>
            </a:r>
            <a:endParaRPr lang="de-CH" sz="1200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itel 1"/>
          <p:cNvSpPr txBox="1">
            <a:spLocks/>
          </p:cNvSpPr>
          <p:nvPr/>
        </p:nvSpPr>
        <p:spPr bwMode="auto">
          <a:xfrm>
            <a:off x="646952" y="764704"/>
            <a:ext cx="6070860" cy="45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2pPr>
            <a:lvl3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3pPr>
            <a:lvl4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4pPr>
            <a:lvl5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5pPr>
            <a:lvl6pPr marL="4572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6pPr>
            <a:lvl7pPr marL="9144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7pPr>
            <a:lvl8pPr marL="13716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8pPr>
            <a:lvl9pPr marL="18288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sz="2200" kern="0" dirty="0" smtClean="0">
                <a:solidFill>
                  <a:schemeClr val="bg2"/>
                </a:solidFill>
                <a:latin typeface="Arial Black" panose="020B0A04020102020204" pitchFamily="34" charset="0"/>
              </a:rPr>
              <a:t>Lastverschiebung</a:t>
            </a:r>
          </a:p>
        </p:txBody>
      </p:sp>
    </p:spTree>
    <p:extLst>
      <p:ext uri="{BB962C8B-B14F-4D97-AF65-F5344CB8AC3E}">
        <p14:creationId xmlns:p14="http://schemas.microsoft.com/office/powerpoint/2010/main" val="396450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793638" y="1469589"/>
            <a:ext cx="6226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/>
              <a:t>Fragestellung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Einfluss von verschiedenen Bauweisen </a:t>
            </a:r>
            <a:br>
              <a:rPr lang="de-CH" dirty="0" smtClean="0"/>
            </a:br>
            <a:r>
              <a:rPr lang="de-CH" dirty="0" smtClean="0"/>
              <a:t>c </a:t>
            </a:r>
            <a:r>
              <a:rPr lang="de-CH" baseline="-25000" dirty="0" smtClean="0"/>
              <a:t>real</a:t>
            </a:r>
            <a:r>
              <a:rPr lang="de-CH" dirty="0" smtClean="0"/>
              <a:t>: 17 kWh/K, c </a:t>
            </a:r>
            <a:r>
              <a:rPr lang="de-CH" baseline="-25000" dirty="0" smtClean="0"/>
              <a:t>massiv</a:t>
            </a:r>
            <a:r>
              <a:rPr lang="de-CH" dirty="0" smtClean="0"/>
              <a:t>: 21 kWh/K, c </a:t>
            </a:r>
            <a:r>
              <a:rPr lang="de-CH" baseline="-25000" dirty="0" smtClean="0"/>
              <a:t>leicht</a:t>
            </a:r>
            <a:r>
              <a:rPr lang="de-CH" dirty="0" smtClean="0"/>
              <a:t>: 10 kWh/K)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Vergleich verschiedener Laufzeiten der Wärmepumpe </a:t>
            </a:r>
            <a:endParaRPr lang="de-CH" dirty="0"/>
          </a:p>
        </p:txBody>
      </p:sp>
      <p:sp>
        <p:nvSpPr>
          <p:cNvPr id="91" name="Textfeld 90"/>
          <p:cNvSpPr txBox="1"/>
          <p:nvPr/>
        </p:nvSpPr>
        <p:spPr>
          <a:xfrm>
            <a:off x="763716" y="4725144"/>
            <a:ext cx="445506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Vergleich Messung und Simulation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Heizwärme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Temperatur am Temperaturfühler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Z</a:t>
            </a:r>
            <a:r>
              <a:rPr lang="de-CH" dirty="0" smtClean="0"/>
              <a:t>eitraum: 10.02.2013-11.03.2013</a:t>
            </a:r>
            <a:br>
              <a:rPr lang="de-CH" dirty="0" smtClean="0"/>
            </a:br>
            <a:r>
              <a:rPr lang="de-CH" dirty="0"/>
              <a:t>(</a:t>
            </a:r>
            <a:r>
              <a:rPr lang="el-GR" dirty="0"/>
              <a:t>θ</a:t>
            </a:r>
            <a:r>
              <a:rPr lang="de-CH" baseline="-25000" dirty="0" err="1" smtClean="0"/>
              <a:t>e,m</a:t>
            </a:r>
            <a:r>
              <a:rPr lang="de-CH" dirty="0" smtClean="0"/>
              <a:t> </a:t>
            </a:r>
            <a:r>
              <a:rPr lang="de-CH" dirty="0"/>
              <a:t>= 1.8 ± 4.5°C, -12°C ≤ </a:t>
            </a:r>
            <a:r>
              <a:rPr lang="el-GR" dirty="0"/>
              <a:t>θ</a:t>
            </a:r>
            <a:r>
              <a:rPr lang="de-CH" baseline="-25000" dirty="0"/>
              <a:t>e</a:t>
            </a:r>
            <a:r>
              <a:rPr lang="de-CH" dirty="0"/>
              <a:t> ≤ 17°C </a:t>
            </a:r>
            <a:r>
              <a:rPr lang="de-CH" dirty="0" smtClean="0"/>
              <a:t>)</a:t>
            </a:r>
            <a:endParaRPr lang="de-CH" dirty="0"/>
          </a:p>
        </p:txBody>
      </p:sp>
      <p:pic>
        <p:nvPicPr>
          <p:cNvPr id="95" name="Grafik 9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945" y="5094916"/>
            <a:ext cx="1592343" cy="1511842"/>
          </a:xfrm>
          <a:prstGeom prst="rect">
            <a:avLst/>
          </a:prstGeom>
        </p:spPr>
      </p:pic>
      <p:sp>
        <p:nvSpPr>
          <p:cNvPr id="98" name="Textfeld 97"/>
          <p:cNvSpPr txBox="1"/>
          <p:nvPr/>
        </p:nvSpPr>
        <p:spPr>
          <a:xfrm>
            <a:off x="755576" y="2636912"/>
            <a:ext cx="55446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/>
              <a:t>Randbedingungen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Konstruktion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Personen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Geräte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Lüftung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Klima: Aussentemperatur: vor Ort gemessen, </a:t>
            </a:r>
            <a:r>
              <a:rPr lang="de-CH" dirty="0"/>
              <a:t>S</a:t>
            </a:r>
            <a:r>
              <a:rPr lang="de-CH" dirty="0" smtClean="0"/>
              <a:t>trahlung: Klimastation Buchs Aarau</a:t>
            </a:r>
            <a:endParaRPr lang="de-CH" dirty="0"/>
          </a:p>
        </p:txBody>
      </p:sp>
      <p:pic>
        <p:nvPicPr>
          <p:cNvPr id="102" name="Grafik 101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9"/>
          <a:stretch/>
        </p:blipFill>
        <p:spPr>
          <a:xfrm>
            <a:off x="6741185" y="1603657"/>
            <a:ext cx="2554605" cy="1358791"/>
          </a:xfrm>
          <a:prstGeom prst="rect">
            <a:avLst/>
          </a:prstGeom>
        </p:spPr>
      </p:pic>
      <p:grpSp>
        <p:nvGrpSpPr>
          <p:cNvPr id="19" name="Gruppieren 18"/>
          <p:cNvGrpSpPr/>
          <p:nvPr/>
        </p:nvGrpSpPr>
        <p:grpSpPr>
          <a:xfrm>
            <a:off x="6569333" y="2988634"/>
            <a:ext cx="2637973" cy="3778885"/>
            <a:chOff x="6705320" y="2988634"/>
            <a:chExt cx="2637973" cy="3778885"/>
          </a:xfrm>
        </p:grpSpPr>
        <p:pic>
          <p:nvPicPr>
            <p:cNvPr id="142" name="Grafik 141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30"/>
            <a:stretch/>
          </p:blipFill>
          <p:spPr bwMode="auto">
            <a:xfrm>
              <a:off x="6705320" y="2988634"/>
              <a:ext cx="2637973" cy="3778885"/>
            </a:xfrm>
            <a:prstGeom prst="rect">
              <a:avLst/>
            </a:prstGeom>
            <a:noFill/>
          </p:spPr>
        </p:pic>
        <p:grpSp>
          <p:nvGrpSpPr>
            <p:cNvPr id="143" name="Gruppieren 142"/>
            <p:cNvGrpSpPr/>
            <p:nvPr/>
          </p:nvGrpSpPr>
          <p:grpSpPr>
            <a:xfrm>
              <a:off x="7164148" y="3233419"/>
              <a:ext cx="2113927" cy="3289313"/>
              <a:chOff x="0" y="0"/>
              <a:chExt cx="2114410" cy="3289596"/>
            </a:xfrm>
          </p:grpSpPr>
          <p:sp>
            <p:nvSpPr>
              <p:cNvPr id="144" name="Rechteck 143"/>
              <p:cNvSpPr/>
              <p:nvPr/>
            </p:nvSpPr>
            <p:spPr>
              <a:xfrm>
                <a:off x="853914" y="2504815"/>
                <a:ext cx="69850" cy="6985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  <a:alpha val="5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CH"/>
              </a:p>
            </p:txBody>
          </p:sp>
          <p:grpSp>
            <p:nvGrpSpPr>
              <p:cNvPr id="145" name="Gruppieren 144"/>
              <p:cNvGrpSpPr/>
              <p:nvPr/>
            </p:nvGrpSpPr>
            <p:grpSpPr>
              <a:xfrm>
                <a:off x="0" y="0"/>
                <a:ext cx="2114410" cy="3289596"/>
                <a:chOff x="0" y="0"/>
                <a:chExt cx="2114410" cy="3289596"/>
              </a:xfrm>
            </p:grpSpPr>
            <p:sp>
              <p:nvSpPr>
                <p:cNvPr id="146" name="Rechteck 145"/>
                <p:cNvSpPr/>
                <p:nvPr/>
              </p:nvSpPr>
              <p:spPr>
                <a:xfrm>
                  <a:off x="1029600" y="230400"/>
                  <a:ext cx="570839" cy="1125821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5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CH"/>
                </a:p>
              </p:txBody>
            </p:sp>
            <p:sp>
              <p:nvSpPr>
                <p:cNvPr id="147" name="Rechteck 146"/>
                <p:cNvSpPr/>
                <p:nvPr/>
              </p:nvSpPr>
              <p:spPr>
                <a:xfrm>
                  <a:off x="1029600" y="230400"/>
                  <a:ext cx="190240" cy="359417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5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CH"/>
                </a:p>
              </p:txBody>
            </p:sp>
            <p:sp>
              <p:nvSpPr>
                <p:cNvPr id="148" name="Rechteck 147"/>
                <p:cNvSpPr/>
                <p:nvPr/>
              </p:nvSpPr>
              <p:spPr>
                <a:xfrm>
                  <a:off x="936000" y="2901600"/>
                  <a:ext cx="755650" cy="38481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5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CH"/>
                </a:p>
              </p:txBody>
            </p:sp>
            <p:sp>
              <p:nvSpPr>
                <p:cNvPr id="149" name="Rechteck 148"/>
                <p:cNvSpPr/>
                <p:nvPr/>
              </p:nvSpPr>
              <p:spPr>
                <a:xfrm>
                  <a:off x="1130400" y="2138400"/>
                  <a:ext cx="565187" cy="369387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5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CH"/>
                </a:p>
              </p:txBody>
            </p:sp>
            <p:sp>
              <p:nvSpPr>
                <p:cNvPr id="150" name="Rechteck 149"/>
                <p:cNvSpPr/>
                <p:nvPr/>
              </p:nvSpPr>
              <p:spPr>
                <a:xfrm>
                  <a:off x="72000" y="2138400"/>
                  <a:ext cx="517984" cy="1151196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5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CH"/>
                </a:p>
              </p:txBody>
            </p:sp>
            <p:sp>
              <p:nvSpPr>
                <p:cNvPr id="151" name="Rechteck 150"/>
                <p:cNvSpPr/>
                <p:nvPr/>
              </p:nvSpPr>
              <p:spPr>
                <a:xfrm>
                  <a:off x="590400" y="2138400"/>
                  <a:ext cx="264278" cy="264277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5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CH"/>
                </a:p>
              </p:txBody>
            </p:sp>
            <p:sp>
              <p:nvSpPr>
                <p:cNvPr id="152" name="Rechteck 151"/>
                <p:cNvSpPr/>
                <p:nvPr/>
              </p:nvSpPr>
              <p:spPr>
                <a:xfrm>
                  <a:off x="849600" y="2138400"/>
                  <a:ext cx="276225" cy="37465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5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CH"/>
                </a:p>
              </p:txBody>
            </p:sp>
            <p:sp>
              <p:nvSpPr>
                <p:cNvPr id="153" name="Rechteck 152"/>
                <p:cNvSpPr/>
                <p:nvPr/>
              </p:nvSpPr>
              <p:spPr>
                <a:xfrm>
                  <a:off x="914400" y="2505600"/>
                  <a:ext cx="772795" cy="396875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5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CH"/>
                </a:p>
              </p:txBody>
            </p:sp>
            <p:sp>
              <p:nvSpPr>
                <p:cNvPr id="154" name="Rechteck 153"/>
                <p:cNvSpPr/>
                <p:nvPr/>
              </p:nvSpPr>
              <p:spPr>
                <a:xfrm>
                  <a:off x="583200" y="2570400"/>
                  <a:ext cx="333375" cy="189865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5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CH"/>
                </a:p>
              </p:txBody>
            </p:sp>
            <p:sp>
              <p:nvSpPr>
                <p:cNvPr id="155" name="Rechteck 154"/>
                <p:cNvSpPr/>
                <p:nvPr/>
              </p:nvSpPr>
              <p:spPr>
                <a:xfrm>
                  <a:off x="590400" y="2764800"/>
                  <a:ext cx="333375" cy="524510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5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CH"/>
                </a:p>
              </p:txBody>
            </p:sp>
            <p:sp>
              <p:nvSpPr>
                <p:cNvPr id="156" name="Rechteck 155"/>
                <p:cNvSpPr/>
                <p:nvPr/>
              </p:nvSpPr>
              <p:spPr>
                <a:xfrm>
                  <a:off x="583200" y="2404800"/>
                  <a:ext cx="263525" cy="171450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5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CH"/>
                </a:p>
              </p:txBody>
            </p:sp>
            <p:sp>
              <p:nvSpPr>
                <p:cNvPr id="157" name="Rechteck 156"/>
                <p:cNvSpPr/>
                <p:nvPr/>
              </p:nvSpPr>
              <p:spPr>
                <a:xfrm>
                  <a:off x="0" y="230400"/>
                  <a:ext cx="1035050" cy="1125220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5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CH"/>
                </a:p>
              </p:txBody>
            </p:sp>
            <p:sp>
              <p:nvSpPr>
                <p:cNvPr id="158" name="Abgerundetes Rechteck 157"/>
                <p:cNvSpPr/>
                <p:nvPr/>
              </p:nvSpPr>
              <p:spPr>
                <a:xfrm>
                  <a:off x="1692000" y="0"/>
                  <a:ext cx="420370" cy="288925"/>
                </a:xfrm>
                <a:prstGeom prst="round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36000" tIns="36000" rIns="36000" bIns="36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de-CH" sz="1100">
                      <a:effectLst/>
                      <a:latin typeface="Arial"/>
                      <a:ea typeface="Times New Roman"/>
                      <a:cs typeface="Times New Roman"/>
                    </a:rPr>
                    <a:t>UG</a:t>
                  </a:r>
                </a:p>
              </p:txBody>
            </p:sp>
            <p:sp>
              <p:nvSpPr>
                <p:cNvPr id="159" name="Abgerundetes Rechteck 158"/>
                <p:cNvSpPr/>
                <p:nvPr/>
              </p:nvSpPr>
              <p:spPr>
                <a:xfrm>
                  <a:off x="1526400" y="1706400"/>
                  <a:ext cx="588010" cy="310515"/>
                </a:xfrm>
                <a:prstGeom prst="round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36000" tIns="36000" rIns="36000" bIns="36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de-CH" sz="1100">
                      <a:effectLst/>
                      <a:latin typeface="Arial"/>
                      <a:ea typeface="Times New Roman"/>
                      <a:cs typeface="Times New Roman"/>
                    </a:rPr>
                    <a:t>EG/OG</a:t>
                  </a:r>
                </a:p>
              </p:txBody>
            </p:sp>
            <p:sp>
              <p:nvSpPr>
                <p:cNvPr id="160" name="Abgerundetes Rechteck 159"/>
                <p:cNvSpPr/>
                <p:nvPr/>
              </p:nvSpPr>
              <p:spPr>
                <a:xfrm rot="18823685">
                  <a:off x="118800" y="608400"/>
                  <a:ext cx="762745" cy="241211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ts val="1000"/>
                    </a:lnSpc>
                    <a:spcAft>
                      <a:spcPts val="0"/>
                    </a:spcAft>
                  </a:pPr>
                  <a:r>
                    <a:rPr lang="de-CH" sz="1100">
                      <a:effectLst/>
                      <a:latin typeface="Arial"/>
                      <a:ea typeface="Times New Roman"/>
                      <a:cs typeface="Times New Roman"/>
                    </a:rPr>
                    <a:t>unbeheizt</a:t>
                  </a:r>
                </a:p>
              </p:txBody>
            </p:sp>
          </p:grpSp>
        </p:grpSp>
      </p:grpSp>
      <p:sp>
        <p:nvSpPr>
          <p:cNvPr id="29" name="Titel 1"/>
          <p:cNvSpPr txBox="1">
            <a:spLocks/>
          </p:cNvSpPr>
          <p:nvPr/>
        </p:nvSpPr>
        <p:spPr bwMode="auto">
          <a:xfrm>
            <a:off x="646952" y="764704"/>
            <a:ext cx="6070860" cy="45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2pPr>
            <a:lvl3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3pPr>
            <a:lvl4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4pPr>
            <a:lvl5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5pPr>
            <a:lvl6pPr marL="4572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6pPr>
            <a:lvl7pPr marL="9144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7pPr>
            <a:lvl8pPr marL="13716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8pPr>
            <a:lvl9pPr marL="18288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sz="2200" kern="0" dirty="0" smtClean="0">
                <a:solidFill>
                  <a:schemeClr val="bg2"/>
                </a:solidFill>
                <a:latin typeface="Arial Black" panose="020B0A04020102020204" pitchFamily="34" charset="0"/>
              </a:rPr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152421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feld 90"/>
          <p:cNvSpPr txBox="1"/>
          <p:nvPr/>
        </p:nvSpPr>
        <p:spPr>
          <a:xfrm>
            <a:off x="899592" y="1268760"/>
            <a:ext cx="65165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/>
              <a:t>Wärmepumpenlaufzeit:  10 – 13 Uhr / 14 – 19 Uhr  (8 h)</a:t>
            </a:r>
          </a:p>
          <a:p>
            <a:r>
              <a:rPr lang="de-CH" sz="2000" dirty="0"/>
              <a:t>Betrachtungszeitraum: </a:t>
            </a:r>
            <a:r>
              <a:rPr lang="de-CH" sz="2000" dirty="0" smtClean="0"/>
              <a:t>10.02.2013 </a:t>
            </a:r>
            <a:r>
              <a:rPr lang="de-CH" sz="2000" dirty="0"/>
              <a:t>– </a:t>
            </a:r>
            <a:r>
              <a:rPr lang="de-CH" sz="2000" dirty="0" smtClean="0"/>
              <a:t>11.03.2013</a:t>
            </a:r>
            <a:endParaRPr lang="de-CH" sz="2000" dirty="0"/>
          </a:p>
        </p:txBody>
      </p:sp>
      <p:sp>
        <p:nvSpPr>
          <p:cNvPr id="4" name="Titel 1"/>
          <p:cNvSpPr txBox="1">
            <a:spLocks/>
          </p:cNvSpPr>
          <p:nvPr/>
        </p:nvSpPr>
        <p:spPr bwMode="auto">
          <a:xfrm>
            <a:off x="646952" y="764704"/>
            <a:ext cx="6070860" cy="45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2pPr>
            <a:lvl3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3pPr>
            <a:lvl4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4pPr>
            <a:lvl5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5pPr>
            <a:lvl6pPr marL="4572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6pPr>
            <a:lvl7pPr marL="9144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7pPr>
            <a:lvl8pPr marL="13716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8pPr>
            <a:lvl9pPr marL="18288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sz="2200" kern="0" dirty="0" smtClean="0">
                <a:solidFill>
                  <a:schemeClr val="bg2"/>
                </a:solidFill>
                <a:latin typeface="Arial Black" panose="020B0A04020102020204" pitchFamily="34" charset="0"/>
              </a:rPr>
              <a:t>Heizwärme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851920" y="6298540"/>
            <a:ext cx="374441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simuliert</a:t>
            </a:r>
            <a:endParaRPr lang="de-CH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59" y="1955160"/>
            <a:ext cx="8132763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1917731" y="5929715"/>
            <a:ext cx="1519590" cy="7694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de-CH" sz="1200" dirty="0" smtClean="0"/>
          </a:p>
          <a:p>
            <a:pPr algn="ctr"/>
            <a:endParaRPr lang="de-CH" sz="1400" dirty="0" smtClean="0"/>
          </a:p>
          <a:p>
            <a:pPr algn="ctr"/>
            <a:r>
              <a:rPr lang="de-CH" dirty="0" smtClean="0"/>
              <a:t>gemessen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7958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8839200" cy="424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0" name="Textfeld 129"/>
          <p:cNvSpPr txBox="1"/>
          <p:nvPr/>
        </p:nvSpPr>
        <p:spPr>
          <a:xfrm>
            <a:off x="885074" y="1222017"/>
            <a:ext cx="55012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mittlere Temperaturen am Temperaturfühler «Wohnen»</a:t>
            </a:r>
          </a:p>
          <a:p>
            <a:r>
              <a:rPr lang="de-CH" dirty="0" smtClean="0"/>
              <a:t>Wärmepumpenlaufzeit:  10 – 13 / 14 – 19 Uhr  (8 h)</a:t>
            </a:r>
          </a:p>
          <a:p>
            <a:r>
              <a:rPr lang="de-CH" dirty="0" smtClean="0"/>
              <a:t>Betrachtungszeitraum: 10.02. – 11.03.2013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1691680" y="5939988"/>
            <a:ext cx="172819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simuliert</a:t>
            </a:r>
            <a:endParaRPr lang="de-CH" dirty="0"/>
          </a:p>
        </p:txBody>
      </p:sp>
      <p:sp>
        <p:nvSpPr>
          <p:cNvPr id="8" name="Textfeld 7"/>
          <p:cNvSpPr txBox="1"/>
          <p:nvPr/>
        </p:nvSpPr>
        <p:spPr>
          <a:xfrm>
            <a:off x="4355976" y="5939988"/>
            <a:ext cx="172819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simuliert</a:t>
            </a:r>
            <a:endParaRPr lang="de-CH" dirty="0"/>
          </a:p>
        </p:txBody>
      </p:sp>
      <p:sp>
        <p:nvSpPr>
          <p:cNvPr id="9" name="Textfeld 8"/>
          <p:cNvSpPr txBox="1"/>
          <p:nvPr/>
        </p:nvSpPr>
        <p:spPr>
          <a:xfrm>
            <a:off x="7020272" y="5939988"/>
            <a:ext cx="172819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simuliert</a:t>
            </a:r>
            <a:endParaRPr lang="de-CH" dirty="0"/>
          </a:p>
        </p:txBody>
      </p:sp>
      <p:sp>
        <p:nvSpPr>
          <p:cNvPr id="10" name="Titel 1"/>
          <p:cNvSpPr txBox="1">
            <a:spLocks/>
          </p:cNvSpPr>
          <p:nvPr/>
        </p:nvSpPr>
        <p:spPr bwMode="auto">
          <a:xfrm>
            <a:off x="646952" y="764704"/>
            <a:ext cx="6070860" cy="45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2pPr>
            <a:lvl3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3pPr>
            <a:lvl4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4pPr>
            <a:lvl5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5pPr>
            <a:lvl6pPr marL="4572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6pPr>
            <a:lvl7pPr marL="9144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7pPr>
            <a:lvl8pPr marL="13716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8pPr>
            <a:lvl9pPr marL="18288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sz="2200" kern="0" dirty="0" smtClean="0">
                <a:solidFill>
                  <a:schemeClr val="bg2"/>
                </a:solidFill>
                <a:latin typeface="Arial Black" panose="020B0A04020102020204" pitchFamily="34" charset="0"/>
              </a:rPr>
              <a:t>Geänderte Konstruktion</a:t>
            </a:r>
          </a:p>
        </p:txBody>
      </p:sp>
      <p:pic>
        <p:nvPicPr>
          <p:cNvPr id="11" name="Picture 2" descr="C:\Users\falk.dorusch\AppData\Local\Microsoft\Windows\Temporary Internet Files\Content.IE5\MC6JZ460\MC900441468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577" y="188640"/>
            <a:ext cx="1307582" cy="130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Halbbogen 11"/>
          <p:cNvSpPr/>
          <p:nvPr/>
        </p:nvSpPr>
        <p:spPr>
          <a:xfrm>
            <a:off x="7414131" y="165574"/>
            <a:ext cx="948247" cy="1015857"/>
          </a:xfrm>
          <a:prstGeom prst="blockArc">
            <a:avLst>
              <a:gd name="adj1" fmla="val 12980746"/>
              <a:gd name="adj2" fmla="val 18011145"/>
              <a:gd name="adj3" fmla="val 558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13" name="Halbbogen 12"/>
          <p:cNvSpPr/>
          <p:nvPr/>
        </p:nvSpPr>
        <p:spPr>
          <a:xfrm>
            <a:off x="7409930" y="183203"/>
            <a:ext cx="953723" cy="938127"/>
          </a:xfrm>
          <a:prstGeom prst="blockArc">
            <a:avLst>
              <a:gd name="adj1" fmla="val 19986268"/>
              <a:gd name="adj2" fmla="val 6835195"/>
              <a:gd name="adj3" fmla="val 526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77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96" y="2059582"/>
            <a:ext cx="8839200" cy="424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0" name="Textfeld 129"/>
          <p:cNvSpPr txBox="1"/>
          <p:nvPr/>
        </p:nvSpPr>
        <p:spPr>
          <a:xfrm>
            <a:off x="899592" y="1209526"/>
            <a:ext cx="60324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Temperaturen am Messfühler «Wohnen»</a:t>
            </a:r>
          </a:p>
          <a:p>
            <a:r>
              <a:rPr lang="de-CH" sz="2000" dirty="0" smtClean="0"/>
              <a:t>Wärmepumpenlaufzeit:  10 – 13 / 14 – 16 Uhr  (5 h)</a:t>
            </a:r>
          </a:p>
          <a:p>
            <a:r>
              <a:rPr lang="de-CH" sz="2000" dirty="0" smtClean="0"/>
              <a:t>Betrachtungszeitraum: 10.02. – 11.03.2013</a:t>
            </a:r>
            <a:endParaRPr lang="de-CH" sz="2000" dirty="0"/>
          </a:p>
        </p:txBody>
      </p:sp>
      <p:sp>
        <p:nvSpPr>
          <p:cNvPr id="7" name="Textfeld 6"/>
          <p:cNvSpPr txBox="1"/>
          <p:nvPr/>
        </p:nvSpPr>
        <p:spPr>
          <a:xfrm>
            <a:off x="1691680" y="5939988"/>
            <a:ext cx="172819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simuliert</a:t>
            </a:r>
            <a:endParaRPr lang="de-CH" dirty="0"/>
          </a:p>
        </p:txBody>
      </p:sp>
      <p:sp>
        <p:nvSpPr>
          <p:cNvPr id="8" name="Textfeld 7"/>
          <p:cNvSpPr txBox="1"/>
          <p:nvPr/>
        </p:nvSpPr>
        <p:spPr>
          <a:xfrm>
            <a:off x="4355976" y="5939988"/>
            <a:ext cx="172819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simuliert</a:t>
            </a:r>
            <a:endParaRPr lang="de-CH" dirty="0"/>
          </a:p>
        </p:txBody>
      </p:sp>
      <p:sp>
        <p:nvSpPr>
          <p:cNvPr id="9" name="Textfeld 8"/>
          <p:cNvSpPr txBox="1"/>
          <p:nvPr/>
        </p:nvSpPr>
        <p:spPr>
          <a:xfrm>
            <a:off x="7020272" y="5939988"/>
            <a:ext cx="172819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simuliert</a:t>
            </a:r>
            <a:endParaRPr lang="de-CH" dirty="0"/>
          </a:p>
        </p:txBody>
      </p:sp>
      <p:sp>
        <p:nvSpPr>
          <p:cNvPr id="10" name="Titel 1"/>
          <p:cNvSpPr txBox="1">
            <a:spLocks/>
          </p:cNvSpPr>
          <p:nvPr/>
        </p:nvSpPr>
        <p:spPr bwMode="auto">
          <a:xfrm>
            <a:off x="646952" y="764704"/>
            <a:ext cx="6070860" cy="45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2pPr>
            <a:lvl3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3pPr>
            <a:lvl4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4pPr>
            <a:lvl5pPr algn="l" defTabSz="957263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5pPr>
            <a:lvl6pPr marL="4572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6pPr>
            <a:lvl7pPr marL="9144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7pPr>
            <a:lvl8pPr marL="13716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8pPr>
            <a:lvl9pPr marL="1828800" algn="l" defTabSz="957263" rtl="0" fontAlgn="base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sz="2200" kern="0" dirty="0" smtClean="0">
                <a:solidFill>
                  <a:schemeClr val="bg2"/>
                </a:solidFill>
                <a:latin typeface="Arial Black" panose="020B0A04020102020204" pitchFamily="34" charset="0"/>
              </a:rPr>
              <a:t>Verkürzte Wärmepumpenlaufzeit</a:t>
            </a:r>
          </a:p>
        </p:txBody>
      </p:sp>
      <p:pic>
        <p:nvPicPr>
          <p:cNvPr id="11" name="Picture 2" descr="C:\Users\falk.dorusch\AppData\Local\Microsoft\Windows\Temporary Internet Files\Content.IE5\MC6JZ460\MC900441468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577" y="188640"/>
            <a:ext cx="1307582" cy="130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Halbbogen 11"/>
          <p:cNvSpPr/>
          <p:nvPr/>
        </p:nvSpPr>
        <p:spPr>
          <a:xfrm>
            <a:off x="7414131" y="165574"/>
            <a:ext cx="948247" cy="1015857"/>
          </a:xfrm>
          <a:prstGeom prst="blockArc">
            <a:avLst>
              <a:gd name="adj1" fmla="val 12980746"/>
              <a:gd name="adj2" fmla="val 18011145"/>
              <a:gd name="adj3" fmla="val 558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13" name="Halbbogen 12"/>
          <p:cNvSpPr/>
          <p:nvPr/>
        </p:nvSpPr>
        <p:spPr>
          <a:xfrm>
            <a:off x="7409930" y="183203"/>
            <a:ext cx="953723" cy="938127"/>
          </a:xfrm>
          <a:prstGeom prst="blockArc">
            <a:avLst>
              <a:gd name="adj1" fmla="val 19986268"/>
              <a:gd name="adj2" fmla="val 3613404"/>
              <a:gd name="adj3" fmla="val 662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91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_HABG">
  <a:themeElements>
    <a:clrScheme name="PP_HAB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P_HAB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_HAB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HAB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HAB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HAB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HAB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HAB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HAB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HAB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HAB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HAB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HAB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HAB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P_HABG">
  <a:themeElements>
    <a:clrScheme name="PP_HAB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P_HAB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_HAB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HAB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HAB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HAB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HAB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HAB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HAB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HAB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HAB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HAB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HAB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HAB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474</Words>
  <Application>Microsoft Office PowerPoint</Application>
  <PresentationFormat>Bildschirmpräsentation (4:3)</PresentationFormat>
  <Paragraphs>214</Paragraphs>
  <Slides>11</Slides>
  <Notes>11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11</vt:i4>
      </vt:variant>
    </vt:vector>
  </HeadingPairs>
  <TitlesOfParts>
    <vt:vector size="13" baseType="lpstr">
      <vt:lpstr>PP_HABG</vt:lpstr>
      <vt:lpstr>1_PP_HABG</vt:lpstr>
      <vt:lpstr> brenet: Building and Renewable Energies Network  of Technologies 2014  5. September 2014 </vt:lpstr>
      <vt:lpstr>PowerPoint-Präsentation</vt:lpstr>
      <vt:lpstr>Energiebilanz (2011-2014)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Fachhochschule Nordwestschweiz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Radon protection conference</dc:title>
  <dc:creator>Dorusch Falk</dc:creator>
  <cp:lastModifiedBy>Dorusch Falk</cp:lastModifiedBy>
  <cp:revision>189</cp:revision>
  <cp:lastPrinted>2014-08-27T10:17:25Z</cp:lastPrinted>
  <dcterms:created xsi:type="dcterms:W3CDTF">2014-07-15T11:53:08Z</dcterms:created>
  <dcterms:modified xsi:type="dcterms:W3CDTF">2015-12-07T11:54:49Z</dcterms:modified>
</cp:coreProperties>
</file>