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713" r:id="rId1"/>
  </p:sldMasterIdLst>
  <p:notesMasterIdLst>
    <p:notesMasterId r:id="rId21"/>
  </p:notesMasterIdLst>
  <p:handoutMasterIdLst>
    <p:handoutMasterId r:id="rId22"/>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68" r:id="rId20"/>
  </p:sldIdLst>
  <p:sldSz cx="10693400" cy="7561263"/>
  <p:notesSz cx="6858000" cy="9144000"/>
  <p:embeddedFontLst>
    <p:embeddedFont>
      <p:font typeface="Arial Narrow" panose="020B0606020202030204" pitchFamily="34" charset="0"/>
      <p:regular r:id="rId23"/>
      <p:bold r:id="rId24"/>
      <p:italic r:id="rId25"/>
      <p:boldItalic r:id="rId26"/>
    </p:embeddedFont>
  </p:embeddedFontLst>
  <p:defaultTextStyle>
    <a:defPPr>
      <a:defRPr lang="de-CH"/>
    </a:defPPr>
    <a:lvl1pPr algn="r" rtl="0" fontAlgn="base">
      <a:spcBef>
        <a:spcPct val="0"/>
      </a:spcBef>
      <a:spcAft>
        <a:spcPct val="0"/>
      </a:spcAft>
      <a:defRPr sz="2100" kern="1200">
        <a:solidFill>
          <a:schemeClr val="tx1"/>
        </a:solidFill>
        <a:latin typeface="Arial" charset="0"/>
        <a:ea typeface="+mn-ea"/>
        <a:cs typeface="+mn-cs"/>
      </a:defRPr>
    </a:lvl1pPr>
    <a:lvl2pPr marL="457200" algn="r" rtl="0" fontAlgn="base">
      <a:spcBef>
        <a:spcPct val="0"/>
      </a:spcBef>
      <a:spcAft>
        <a:spcPct val="0"/>
      </a:spcAft>
      <a:defRPr sz="2100" kern="1200">
        <a:solidFill>
          <a:schemeClr val="tx1"/>
        </a:solidFill>
        <a:latin typeface="Arial" charset="0"/>
        <a:ea typeface="+mn-ea"/>
        <a:cs typeface="+mn-cs"/>
      </a:defRPr>
    </a:lvl2pPr>
    <a:lvl3pPr marL="914400" algn="r" rtl="0" fontAlgn="base">
      <a:spcBef>
        <a:spcPct val="0"/>
      </a:spcBef>
      <a:spcAft>
        <a:spcPct val="0"/>
      </a:spcAft>
      <a:defRPr sz="2100" kern="1200">
        <a:solidFill>
          <a:schemeClr val="tx1"/>
        </a:solidFill>
        <a:latin typeface="Arial" charset="0"/>
        <a:ea typeface="+mn-ea"/>
        <a:cs typeface="+mn-cs"/>
      </a:defRPr>
    </a:lvl3pPr>
    <a:lvl4pPr marL="1371600" algn="r" rtl="0" fontAlgn="base">
      <a:spcBef>
        <a:spcPct val="0"/>
      </a:spcBef>
      <a:spcAft>
        <a:spcPct val="0"/>
      </a:spcAft>
      <a:defRPr sz="2100" kern="1200">
        <a:solidFill>
          <a:schemeClr val="tx1"/>
        </a:solidFill>
        <a:latin typeface="Arial" charset="0"/>
        <a:ea typeface="+mn-ea"/>
        <a:cs typeface="+mn-cs"/>
      </a:defRPr>
    </a:lvl4pPr>
    <a:lvl5pPr marL="1828800" algn="r" rtl="0" fontAlgn="base">
      <a:spcBef>
        <a:spcPct val="0"/>
      </a:spcBef>
      <a:spcAft>
        <a:spcPct val="0"/>
      </a:spcAft>
      <a:defRPr sz="2100" kern="1200">
        <a:solidFill>
          <a:schemeClr val="tx1"/>
        </a:solidFill>
        <a:latin typeface="Arial" charset="0"/>
        <a:ea typeface="+mn-ea"/>
        <a:cs typeface="+mn-cs"/>
      </a:defRPr>
    </a:lvl5pPr>
    <a:lvl6pPr marL="2286000" algn="l" defTabSz="914400" rtl="0" eaLnBrk="1" latinLnBrk="0" hangingPunct="1">
      <a:defRPr sz="2100" kern="1200">
        <a:solidFill>
          <a:schemeClr val="tx1"/>
        </a:solidFill>
        <a:latin typeface="Arial" charset="0"/>
        <a:ea typeface="+mn-ea"/>
        <a:cs typeface="+mn-cs"/>
      </a:defRPr>
    </a:lvl6pPr>
    <a:lvl7pPr marL="2743200" algn="l" defTabSz="914400" rtl="0" eaLnBrk="1" latinLnBrk="0" hangingPunct="1">
      <a:defRPr sz="2100" kern="1200">
        <a:solidFill>
          <a:schemeClr val="tx1"/>
        </a:solidFill>
        <a:latin typeface="Arial" charset="0"/>
        <a:ea typeface="+mn-ea"/>
        <a:cs typeface="+mn-cs"/>
      </a:defRPr>
    </a:lvl7pPr>
    <a:lvl8pPr marL="3200400" algn="l" defTabSz="914400" rtl="0" eaLnBrk="1" latinLnBrk="0" hangingPunct="1">
      <a:defRPr sz="2100" kern="1200">
        <a:solidFill>
          <a:schemeClr val="tx1"/>
        </a:solidFill>
        <a:latin typeface="Arial" charset="0"/>
        <a:ea typeface="+mn-ea"/>
        <a:cs typeface="+mn-cs"/>
      </a:defRPr>
    </a:lvl8pPr>
    <a:lvl9pPr marL="3657600" algn="l" defTabSz="914400" rtl="0" eaLnBrk="1" latinLnBrk="0" hangingPunct="1">
      <a:defRPr sz="21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381">
          <p15:clr>
            <a:srgbClr val="A4A3A4"/>
          </p15:clr>
        </p15:guide>
        <p15:guide id="2" pos="3368">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479"/>
    <a:srgbClr val="002E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392" autoAdjust="0"/>
    <p:restoredTop sz="70648" autoAdjust="0"/>
  </p:normalViewPr>
  <p:slideViewPr>
    <p:cSldViewPr>
      <p:cViewPr varScale="1">
        <p:scale>
          <a:sx n="72" d="100"/>
          <a:sy n="72" d="100"/>
        </p:scale>
        <p:origin x="1734" y="72"/>
      </p:cViewPr>
      <p:guideLst>
        <p:guide orient="horz" pos="2381"/>
        <p:guide pos="3368"/>
      </p:guideLst>
    </p:cSldViewPr>
  </p:slideViewPr>
  <p:outlineViewPr>
    <p:cViewPr>
      <p:scale>
        <a:sx n="33" d="100"/>
        <a:sy n="33" d="100"/>
      </p:scale>
      <p:origin x="0" y="-3054"/>
    </p:cViewPr>
  </p:outlineViewPr>
  <p:notesTextViewPr>
    <p:cViewPr>
      <p:scale>
        <a:sx n="1" d="1"/>
        <a:sy n="1" d="1"/>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de-CH"/>
          </a:p>
        </p:txBody>
      </p:sp>
      <p:sp>
        <p:nvSpPr>
          <p:cNvPr id="9219"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de-CH"/>
          </a:p>
        </p:txBody>
      </p:sp>
      <p:sp>
        <p:nvSpPr>
          <p:cNvPr id="9220"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de-CH"/>
          </a:p>
        </p:txBody>
      </p:sp>
      <p:sp>
        <p:nvSpPr>
          <p:cNvPr id="9221"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fld id="{C74B13BA-36C6-4300-B5B6-6C1D152DFF13}" type="slidenum">
              <a:rPr lang="de-CH"/>
              <a:pPr/>
              <a:t>‹Nr.›</a:t>
            </a:fld>
            <a:endParaRPr lang="de-CH"/>
          </a:p>
        </p:txBody>
      </p:sp>
    </p:spTree>
    <p:extLst>
      <p:ext uri="{BB962C8B-B14F-4D97-AF65-F5344CB8AC3E}">
        <p14:creationId xmlns:p14="http://schemas.microsoft.com/office/powerpoint/2010/main" val="26288574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de-CH"/>
          </a:p>
        </p:txBody>
      </p:sp>
      <p:sp>
        <p:nvSpPr>
          <p:cNvPr id="717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de-CH"/>
          </a:p>
        </p:txBody>
      </p:sp>
      <p:sp>
        <p:nvSpPr>
          <p:cNvPr id="7172" name="Rectangle 4"/>
          <p:cNvSpPr>
            <a:spLocks noGrp="1" noRot="1" noChangeAspect="1" noChangeArrowheads="1" noTextEdit="1"/>
          </p:cNvSpPr>
          <p:nvPr>
            <p:ph type="sldImg" idx="2"/>
          </p:nvPr>
        </p:nvSpPr>
        <p:spPr bwMode="auto">
          <a:xfrm>
            <a:off x="1004888" y="685800"/>
            <a:ext cx="4848225"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CH" smtClean="0"/>
              <a:t>Textmasterformate durch Klicken bearbeiten</a:t>
            </a:r>
          </a:p>
          <a:p>
            <a:pPr lvl="1"/>
            <a:r>
              <a:rPr lang="de-CH" smtClean="0"/>
              <a:t>Zweite Ebene</a:t>
            </a:r>
          </a:p>
          <a:p>
            <a:pPr lvl="2"/>
            <a:r>
              <a:rPr lang="de-CH" smtClean="0"/>
              <a:t>Dritte Ebene</a:t>
            </a:r>
          </a:p>
          <a:p>
            <a:pPr lvl="3"/>
            <a:r>
              <a:rPr lang="de-CH" smtClean="0"/>
              <a:t>Vierte Ebene</a:t>
            </a:r>
          </a:p>
          <a:p>
            <a:pPr lvl="4"/>
            <a:r>
              <a:rPr lang="de-CH" smtClean="0"/>
              <a:t>Fünfte Ebene</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de-CH"/>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fld id="{058061DB-DF71-4765-99A4-14E22DF63CCF}" type="slidenum">
              <a:rPr lang="de-CH"/>
              <a:pPr/>
              <a:t>‹Nr.›</a:t>
            </a:fld>
            <a:endParaRPr lang="de-CH"/>
          </a:p>
        </p:txBody>
      </p:sp>
    </p:spTree>
    <p:extLst>
      <p:ext uri="{BB962C8B-B14F-4D97-AF65-F5344CB8AC3E}">
        <p14:creationId xmlns:p14="http://schemas.microsoft.com/office/powerpoint/2010/main" val="7977471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de.pons.com/%C3%BCbersetzung/englisch-deutsch/company" TargetMode="External"/><Relationship Id="rId13" Type="http://schemas.openxmlformats.org/officeDocument/2006/relationships/hyperlink" Target="http://de.pons.com/%C3%BCbersetzung/englisch-deutsch/authorities" TargetMode="External"/><Relationship Id="rId3" Type="http://schemas.openxmlformats.org/officeDocument/2006/relationships/hyperlink" Target="http://de.pons.com/%C3%BCbersetzung/englisch-deutsch/registered" TargetMode="External"/><Relationship Id="rId7" Type="http://schemas.openxmlformats.org/officeDocument/2006/relationships/hyperlink" Target="http://de.pons.com/%C3%BCbersetzung/englisch-deutsch/limited" TargetMode="External"/><Relationship Id="rId12" Type="http://schemas.openxmlformats.org/officeDocument/2006/relationships/hyperlink" Target="http://de.pons.com/%C3%BCbersetzung/englisch-deutsch/local" TargetMode="External"/><Relationship Id="rId17" Type="http://schemas.openxmlformats.org/officeDocument/2006/relationships/hyperlink" Target="http://de.pons.com/%C3%BCbersetzung/englisch-deutsch/tasks" TargetMode="External"/><Relationship Id="rId2" Type="http://schemas.openxmlformats.org/officeDocument/2006/relationships/slide" Target="../slides/slide3.xml"/><Relationship Id="rId16" Type="http://schemas.openxmlformats.org/officeDocument/2006/relationships/hyperlink" Target="http://de.pons.com/%C3%BCbersetzung/englisch-deutsch/certain" TargetMode="External"/><Relationship Id="rId1" Type="http://schemas.openxmlformats.org/officeDocument/2006/relationships/notesMaster" Target="../notesMasters/notesMaster1.xml"/><Relationship Id="rId6" Type="http://schemas.openxmlformats.org/officeDocument/2006/relationships/hyperlink" Target="http://de.pons.com/%C3%BCbersetzung/englisch-deutsch/public" TargetMode="External"/><Relationship Id="rId11" Type="http://schemas.openxmlformats.org/officeDocument/2006/relationships/hyperlink" Target="http://de.pons.com/%C3%BCbersetzung/englisch-deutsch/of" TargetMode="External"/><Relationship Id="rId5" Type="http://schemas.openxmlformats.org/officeDocument/2006/relationships/hyperlink" Target="http://de.pons.com/%C3%BCbersetzung/englisch-deutsch/cooperative" TargetMode="External"/><Relationship Id="rId15" Type="http://schemas.openxmlformats.org/officeDocument/2006/relationships/hyperlink" Target="http://de.pons.com/%C3%BCbersetzung/englisch-deutsch/mastering" TargetMode="External"/><Relationship Id="rId10" Type="http://schemas.openxmlformats.org/officeDocument/2006/relationships/hyperlink" Target="http://de.pons.com/%C3%BCbersetzung/englisch-deutsch/body" TargetMode="External"/><Relationship Id="rId4" Type="http://schemas.openxmlformats.org/officeDocument/2006/relationships/hyperlink" Target="http://de.pons.com/%C3%BCbersetzung/englisch-deutsch/society" TargetMode="External"/><Relationship Id="rId9" Type="http://schemas.openxmlformats.org/officeDocument/2006/relationships/hyperlink" Target="http://de.pons.com/%C3%BCbersetzung/englisch-deutsch/joint" TargetMode="External"/><Relationship Id="rId14" Type="http://schemas.openxmlformats.org/officeDocument/2006/relationships/hyperlink" Target="http://de.pons.com/%C3%BCbersetzung/englisch-deutsch/for"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noProof="0" dirty="0" smtClean="0"/>
              <a:t>Today, I can’t describe</a:t>
            </a:r>
            <a:r>
              <a:rPr lang="en-GB" baseline="0" noProof="0" dirty="0" smtClean="0"/>
              <a:t> the results of a finished research project. Instead I will present some Ideas for future research in the field of </a:t>
            </a:r>
            <a:r>
              <a:rPr lang="en-GB" i="1" baseline="0" noProof="0" dirty="0" smtClean="0"/>
              <a:t>Governmental Services – what’s the NGO’s Role </a:t>
            </a:r>
            <a:r>
              <a:rPr lang="en-GB" baseline="0" noProof="0" dirty="0" smtClean="0"/>
              <a:t>with the hope to be able to learn in the discussion from your ideas and feedbacks. And perhaps you have similar ideas like I have and we can do some research work together. </a:t>
            </a:r>
          </a:p>
          <a:p>
            <a:endParaRPr lang="de-CH" dirty="0"/>
          </a:p>
        </p:txBody>
      </p:sp>
      <p:sp>
        <p:nvSpPr>
          <p:cNvPr id="4" name="Foliennummernplatzhalter 3"/>
          <p:cNvSpPr>
            <a:spLocks noGrp="1"/>
          </p:cNvSpPr>
          <p:nvPr>
            <p:ph type="sldNum" sz="quarter" idx="10"/>
          </p:nvPr>
        </p:nvSpPr>
        <p:spPr/>
        <p:txBody>
          <a:bodyPr/>
          <a:lstStyle/>
          <a:p>
            <a:fld id="{058061DB-DF71-4765-99A4-14E22DF63CCF}" type="slidenum">
              <a:rPr lang="de-CH" smtClean="0"/>
              <a:pPr/>
              <a:t>1</a:t>
            </a:fld>
            <a:endParaRPr lang="de-CH"/>
          </a:p>
        </p:txBody>
      </p:sp>
    </p:spTree>
    <p:extLst>
      <p:ext uri="{BB962C8B-B14F-4D97-AF65-F5344CB8AC3E}">
        <p14:creationId xmlns:p14="http://schemas.microsoft.com/office/powerpoint/2010/main" val="3094722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noProof="0" dirty="0" smtClean="0"/>
              <a:t>There are different</a:t>
            </a:r>
            <a:r>
              <a:rPr lang="en-GB" baseline="0" noProof="0" dirty="0" smtClean="0"/>
              <a:t> words for the smallest federal unity - in German as well as in English. While in German very often «</a:t>
            </a:r>
            <a:r>
              <a:rPr lang="en-GB" baseline="0" noProof="0" dirty="0" err="1" smtClean="0"/>
              <a:t>Gemeinde</a:t>
            </a:r>
            <a:r>
              <a:rPr lang="en-GB" baseline="0" noProof="0" dirty="0" smtClean="0"/>
              <a:t>» or «</a:t>
            </a:r>
            <a:r>
              <a:rPr lang="en-GB" baseline="0" noProof="0" dirty="0" err="1" smtClean="0"/>
              <a:t>Kommune</a:t>
            </a:r>
            <a:r>
              <a:rPr lang="en-GB" baseline="0" noProof="0" dirty="0" smtClean="0"/>
              <a:t>» are used the English language uses «municipality», «community» or even «parish». Doing a research in this field, the definition of the used term must clearly state that it is the smallest federal, political unity that is in the focus of our work. And not a religious unit or a traditional community of the citizen's of a place. In the German language the terms “</a:t>
            </a:r>
            <a:r>
              <a:rPr lang="en-GB" baseline="0" noProof="0" dirty="0" err="1" smtClean="0"/>
              <a:t>Gemeinde</a:t>
            </a:r>
            <a:r>
              <a:rPr lang="en-GB" baseline="0" noProof="0" dirty="0" smtClean="0"/>
              <a:t>” or “</a:t>
            </a:r>
            <a:r>
              <a:rPr lang="en-GB" baseline="0" noProof="0" dirty="0" err="1" smtClean="0"/>
              <a:t>Kommune</a:t>
            </a:r>
            <a:r>
              <a:rPr lang="en-GB" baseline="0" noProof="0" dirty="0" smtClean="0"/>
              <a:t>” have different meanings, too. In Switzerland we distinguish between “</a:t>
            </a:r>
            <a:r>
              <a:rPr lang="en-GB" baseline="0" noProof="0" dirty="0" err="1" smtClean="0"/>
              <a:t>politischer</a:t>
            </a:r>
            <a:r>
              <a:rPr lang="en-GB" baseline="0" noProof="0" dirty="0" smtClean="0"/>
              <a:t> </a:t>
            </a:r>
            <a:r>
              <a:rPr lang="en-GB" baseline="0" noProof="0" dirty="0" err="1" smtClean="0"/>
              <a:t>Gemeinde</a:t>
            </a:r>
            <a:r>
              <a:rPr lang="en-GB" baseline="0" noProof="0" dirty="0" smtClean="0"/>
              <a:t>” (or “</a:t>
            </a:r>
            <a:r>
              <a:rPr lang="en-GB" baseline="0" noProof="0" dirty="0" err="1" smtClean="0"/>
              <a:t>Einwohnergemeinde</a:t>
            </a:r>
            <a:r>
              <a:rPr lang="en-GB" baseline="0" noProof="0" dirty="0" smtClean="0"/>
              <a:t>”, “</a:t>
            </a:r>
            <a:r>
              <a:rPr lang="en-GB" baseline="0" noProof="0" dirty="0" err="1" smtClean="0"/>
              <a:t>Munizipalgemeinde</a:t>
            </a:r>
            <a:r>
              <a:rPr lang="en-GB" baseline="0" noProof="0" dirty="0" smtClean="0"/>
              <a:t>” or even “</a:t>
            </a:r>
            <a:r>
              <a:rPr lang="en-GB" baseline="0" noProof="0" dirty="0" err="1" smtClean="0"/>
              <a:t>Bezirk</a:t>
            </a:r>
            <a:r>
              <a:rPr lang="en-GB" baseline="0" noProof="0" dirty="0" smtClean="0"/>
              <a:t>” (Kt. Appenzell </a:t>
            </a:r>
            <a:r>
              <a:rPr lang="en-GB" baseline="0" noProof="0" dirty="0" err="1" smtClean="0"/>
              <a:t>Innerrhoden</a:t>
            </a:r>
            <a:r>
              <a:rPr lang="en-GB" baseline="0" noProof="0" dirty="0" smtClean="0"/>
              <a:t>), “</a:t>
            </a:r>
            <a:r>
              <a:rPr lang="en-GB" baseline="0" noProof="0" dirty="0" err="1" smtClean="0"/>
              <a:t>Bürgergemeinde</a:t>
            </a:r>
            <a:r>
              <a:rPr lang="en-GB" baseline="0" noProof="0" dirty="0" smtClean="0"/>
              <a:t>” and “</a:t>
            </a:r>
            <a:r>
              <a:rPr lang="en-GB" baseline="0" noProof="0" dirty="0" err="1" smtClean="0"/>
              <a:t>Kirchengemeinde</a:t>
            </a:r>
            <a:r>
              <a:rPr lang="en-GB" baseline="0" noProof="0" dirty="0" smtClean="0"/>
              <a:t>”. In addition the word “</a:t>
            </a:r>
            <a:r>
              <a:rPr lang="en-GB" baseline="0" noProof="0" dirty="0" err="1" smtClean="0"/>
              <a:t>Kommune</a:t>
            </a:r>
            <a:r>
              <a:rPr lang="en-GB" baseline="0" noProof="0" dirty="0" smtClean="0"/>
              <a:t>” has two meanings: the political community and a group of people living together.</a:t>
            </a:r>
          </a:p>
          <a:p>
            <a:r>
              <a:rPr lang="en-GB" baseline="0" noProof="0" dirty="0" smtClean="0"/>
              <a:t>I am using the word community and I mean with it the smallest federal unity in Switzerland: The communities have an own budget, political leaders for the administration (</a:t>
            </a:r>
            <a:r>
              <a:rPr lang="en-GB" baseline="0" noProof="0" dirty="0" err="1" smtClean="0"/>
              <a:t>Gemeinderat</a:t>
            </a:r>
            <a:r>
              <a:rPr lang="en-GB" baseline="0" noProof="0" dirty="0" smtClean="0"/>
              <a:t>). The inhabitants of a community are by definition members of it (pay taxes, are allowed to use services and if they are Swiss, they are allowed to vote and to elect / get elected).</a:t>
            </a:r>
          </a:p>
          <a:p>
            <a:endParaRPr lang="en-GB" baseline="0" noProof="0" dirty="0" smtClean="0"/>
          </a:p>
          <a:p>
            <a:r>
              <a:rPr lang="en-GB" baseline="0" noProof="0" dirty="0" smtClean="0"/>
              <a:t>Governmental services: A public administration is only allowed to get active if there is a legal base for an activity. The law can specify two different forms: duty (the community runs a service of…) or voluntary (the community can promote …). Therefore a Governmental service always has a legal base and the corresponding law defines the limits for the service. It doesn’t matter who (private or public) is providing the governmental services. In our fast-developing world the need for a legal base for governmental action creates different problems which leads all to the situation that the administration is not allowed to act even when there is a need for it.</a:t>
            </a:r>
          </a:p>
          <a:p>
            <a:r>
              <a:rPr lang="en-GB" baseline="0" noProof="0" dirty="0" smtClean="0"/>
              <a:t>In addition, the principle of subsidiarity has in Switzerland very high priority. On horizontal level this principle demands that in principle all services should be done by private initiatives and the state only get active if there is a clear public need and no private offer. On vertical level the principal of subsidiarity demands that a service should be on the lowest governmental level possible.</a:t>
            </a:r>
          </a:p>
          <a:p>
            <a:endParaRPr lang="en-GB" baseline="0" noProof="0" dirty="0" smtClean="0"/>
          </a:p>
          <a:p>
            <a:r>
              <a:rPr lang="en-GB" baseline="0" noProof="0" dirty="0" smtClean="0"/>
              <a:t>There are no general limitations that NGOs are not allowed to make profit by doing governmental services. It is not even indicated by the law that it must be a NGO who is doing certain public services. Public tasks like security, handling of garbage or running the asylum centres are more and more done by for profit organisations.</a:t>
            </a:r>
          </a:p>
          <a:p>
            <a:endParaRPr lang="en-GB" baseline="0"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noProof="0" dirty="0" smtClean="0"/>
              <a:t>In the literature we can not find a clear definition for Non Governmental Organisation or for Non Profit Organisation. Therefore the used term needs to be defined clearly: not part of the government (privat and not public organisation), profit or not for profit orientated. </a:t>
            </a:r>
            <a:r>
              <a:rPr lang="en-GB" u="none" baseline="0" noProof="0" dirty="0" smtClean="0"/>
              <a:t>Other criteria's could be: ownership, legal form of the organisation like </a:t>
            </a:r>
            <a:r>
              <a:rPr lang="de-CH" u="none" dirty="0" smtClean="0">
                <a:solidFill>
                  <a:srgbClr val="FF0000"/>
                </a:solidFill>
                <a:hlinkClick r:id="rId3"/>
              </a:rPr>
              <a:t>registered</a:t>
            </a:r>
            <a:r>
              <a:rPr lang="de-CH" u="none" dirty="0" smtClean="0">
                <a:solidFill>
                  <a:srgbClr val="FF0000"/>
                </a:solidFill>
              </a:rPr>
              <a:t> </a:t>
            </a:r>
            <a:r>
              <a:rPr lang="de-CH" u="none" dirty="0" err="1" smtClean="0">
                <a:solidFill>
                  <a:srgbClr val="FF0000"/>
                </a:solidFill>
                <a:hlinkClick r:id="rId4"/>
              </a:rPr>
              <a:t>society</a:t>
            </a:r>
            <a:r>
              <a:rPr lang="de-CH" u="none" dirty="0" smtClean="0">
                <a:solidFill>
                  <a:srgbClr val="FF0000"/>
                </a:solidFill>
              </a:rPr>
              <a:t>,</a:t>
            </a:r>
            <a:r>
              <a:rPr lang="de-CH" u="none" baseline="0" dirty="0" smtClean="0">
                <a:solidFill>
                  <a:srgbClr val="FF0000"/>
                </a:solidFill>
              </a:rPr>
              <a:t> </a:t>
            </a:r>
            <a:r>
              <a:rPr lang="de-CH" u="none" baseline="0" dirty="0" err="1" smtClean="0">
                <a:solidFill>
                  <a:srgbClr val="FF0000"/>
                </a:solidFill>
              </a:rPr>
              <a:t>fundation</a:t>
            </a:r>
            <a:r>
              <a:rPr lang="de-CH" u="none" baseline="0" dirty="0" smtClean="0">
                <a:solidFill>
                  <a:srgbClr val="FF0000"/>
                </a:solidFill>
              </a:rPr>
              <a:t>, </a:t>
            </a:r>
            <a:r>
              <a:rPr lang="de-CH" u="none" dirty="0" err="1" smtClean="0">
                <a:solidFill>
                  <a:srgbClr val="FF0000"/>
                </a:solidFill>
                <a:hlinkClick r:id="rId5"/>
              </a:rPr>
              <a:t>cooperative</a:t>
            </a:r>
            <a:r>
              <a:rPr lang="de-CH" u="none" dirty="0" smtClean="0">
                <a:solidFill>
                  <a:srgbClr val="FF0000"/>
                </a:solidFill>
              </a:rPr>
              <a:t>, </a:t>
            </a:r>
            <a:r>
              <a:rPr lang="de-CH" u="none" dirty="0" err="1" smtClean="0">
                <a:solidFill>
                  <a:srgbClr val="FF0000"/>
                </a:solidFill>
                <a:hlinkClick r:id="rId6"/>
              </a:rPr>
              <a:t>public</a:t>
            </a:r>
            <a:r>
              <a:rPr lang="de-CH" u="none" dirty="0" smtClean="0">
                <a:solidFill>
                  <a:srgbClr val="FF0000"/>
                </a:solidFill>
              </a:rPr>
              <a:t> </a:t>
            </a:r>
            <a:r>
              <a:rPr lang="de-CH" u="none" dirty="0" smtClean="0">
                <a:solidFill>
                  <a:srgbClr val="FF0000"/>
                </a:solidFill>
                <a:hlinkClick r:id="rId7"/>
              </a:rPr>
              <a:t>limited</a:t>
            </a:r>
            <a:r>
              <a:rPr lang="de-CH" u="none" dirty="0" smtClean="0">
                <a:solidFill>
                  <a:srgbClr val="FF0000"/>
                </a:solidFill>
              </a:rPr>
              <a:t> </a:t>
            </a:r>
            <a:r>
              <a:rPr lang="de-CH" u="none" dirty="0" err="1" smtClean="0">
                <a:solidFill>
                  <a:srgbClr val="FF0000"/>
                </a:solidFill>
                <a:hlinkClick r:id="rId8"/>
              </a:rPr>
              <a:t>company</a:t>
            </a:r>
            <a:r>
              <a:rPr lang="de-CH" u="none" dirty="0" smtClean="0">
                <a:solidFill>
                  <a:srgbClr val="FF0000"/>
                </a:solidFill>
              </a:rPr>
              <a:t> </a:t>
            </a:r>
            <a:r>
              <a:rPr lang="de-CH" u="none" dirty="0" err="1" smtClean="0">
                <a:solidFill>
                  <a:srgbClr val="FF0000"/>
                </a:solidFill>
              </a:rPr>
              <a:t>or</a:t>
            </a:r>
            <a:r>
              <a:rPr lang="de-CH" u="none" dirty="0" smtClean="0">
                <a:solidFill>
                  <a:srgbClr val="FF0000"/>
                </a:solidFill>
              </a:rPr>
              <a:t> </a:t>
            </a:r>
            <a:r>
              <a:rPr lang="en-US" u="none" dirty="0" smtClean="0">
                <a:solidFill>
                  <a:srgbClr val="FF0000"/>
                </a:solidFill>
                <a:hlinkClick r:id="rId9"/>
              </a:rPr>
              <a:t>joint</a:t>
            </a:r>
            <a:r>
              <a:rPr lang="en-US" u="none" dirty="0" smtClean="0">
                <a:solidFill>
                  <a:srgbClr val="FF0000"/>
                </a:solidFill>
              </a:rPr>
              <a:t> </a:t>
            </a:r>
            <a:r>
              <a:rPr lang="en-US" u="none" dirty="0" smtClean="0">
                <a:solidFill>
                  <a:srgbClr val="FF0000"/>
                </a:solidFill>
                <a:hlinkClick r:id="rId10"/>
              </a:rPr>
              <a:t>body</a:t>
            </a:r>
            <a:r>
              <a:rPr lang="en-US" u="none" dirty="0" smtClean="0">
                <a:solidFill>
                  <a:srgbClr val="FF0000"/>
                </a:solidFill>
              </a:rPr>
              <a:t> (</a:t>
            </a:r>
            <a:r>
              <a:rPr lang="en-US" u="none" dirty="0" smtClean="0">
                <a:solidFill>
                  <a:srgbClr val="FF0000"/>
                </a:solidFill>
                <a:hlinkClick r:id="rId11"/>
              </a:rPr>
              <a:t>of</a:t>
            </a:r>
            <a:r>
              <a:rPr lang="en-US" u="none" dirty="0" smtClean="0">
                <a:solidFill>
                  <a:srgbClr val="FF0000"/>
                </a:solidFill>
              </a:rPr>
              <a:t> </a:t>
            </a:r>
            <a:r>
              <a:rPr lang="en-US" u="none" dirty="0" smtClean="0">
                <a:solidFill>
                  <a:srgbClr val="FF0000"/>
                </a:solidFill>
                <a:hlinkClick r:id="rId12"/>
              </a:rPr>
              <a:t>local</a:t>
            </a:r>
            <a:r>
              <a:rPr lang="en-US" u="none" dirty="0" smtClean="0">
                <a:solidFill>
                  <a:srgbClr val="FF0000"/>
                </a:solidFill>
              </a:rPr>
              <a:t> </a:t>
            </a:r>
            <a:r>
              <a:rPr lang="en-US" u="none" dirty="0" smtClean="0">
                <a:solidFill>
                  <a:srgbClr val="FF0000"/>
                </a:solidFill>
                <a:hlinkClick r:id="rId13"/>
              </a:rPr>
              <a:t>authorities</a:t>
            </a:r>
            <a:r>
              <a:rPr lang="en-US" u="none" dirty="0" smtClean="0">
                <a:solidFill>
                  <a:srgbClr val="FF0000"/>
                </a:solidFill>
              </a:rPr>
              <a:t> </a:t>
            </a:r>
            <a:r>
              <a:rPr lang="en-US" u="none" dirty="0" smtClean="0">
                <a:solidFill>
                  <a:srgbClr val="FF0000"/>
                </a:solidFill>
                <a:hlinkClick r:id="rId14"/>
              </a:rPr>
              <a:t>for</a:t>
            </a:r>
            <a:r>
              <a:rPr lang="en-US" u="none" dirty="0" smtClean="0">
                <a:solidFill>
                  <a:srgbClr val="FF0000"/>
                </a:solidFill>
              </a:rPr>
              <a:t> </a:t>
            </a:r>
            <a:r>
              <a:rPr lang="en-US" u="none" dirty="0" smtClean="0">
                <a:solidFill>
                  <a:srgbClr val="FF0000"/>
                </a:solidFill>
                <a:hlinkClick r:id="rId9"/>
              </a:rPr>
              <a:t>joint</a:t>
            </a:r>
            <a:r>
              <a:rPr lang="en-US" u="none" dirty="0" smtClean="0">
                <a:solidFill>
                  <a:srgbClr val="FF0000"/>
                </a:solidFill>
              </a:rPr>
              <a:t> </a:t>
            </a:r>
            <a:r>
              <a:rPr lang="en-US" u="none" dirty="0" smtClean="0">
                <a:solidFill>
                  <a:srgbClr val="FF0000"/>
                </a:solidFill>
                <a:hlinkClick r:id="rId15"/>
              </a:rPr>
              <a:t>mastering</a:t>
            </a:r>
            <a:r>
              <a:rPr lang="en-US" u="none" dirty="0" smtClean="0">
                <a:solidFill>
                  <a:srgbClr val="FF0000"/>
                </a:solidFill>
              </a:rPr>
              <a:t> </a:t>
            </a:r>
            <a:r>
              <a:rPr lang="en-US" u="none" dirty="0" smtClean="0">
                <a:solidFill>
                  <a:srgbClr val="FF0000"/>
                </a:solidFill>
                <a:hlinkClick r:id="rId11"/>
              </a:rPr>
              <a:t>of</a:t>
            </a:r>
            <a:r>
              <a:rPr lang="en-US" u="none" dirty="0" smtClean="0">
                <a:solidFill>
                  <a:srgbClr val="FF0000"/>
                </a:solidFill>
              </a:rPr>
              <a:t> </a:t>
            </a:r>
            <a:r>
              <a:rPr lang="en-US" u="none" dirty="0" smtClean="0">
                <a:solidFill>
                  <a:srgbClr val="FF0000"/>
                </a:solidFill>
                <a:hlinkClick r:id="rId16"/>
              </a:rPr>
              <a:t>certain</a:t>
            </a:r>
            <a:r>
              <a:rPr lang="en-US" u="none" dirty="0" smtClean="0">
                <a:solidFill>
                  <a:srgbClr val="FF0000"/>
                </a:solidFill>
              </a:rPr>
              <a:t> </a:t>
            </a:r>
            <a:r>
              <a:rPr lang="en-US" u="none" dirty="0" smtClean="0">
                <a:solidFill>
                  <a:srgbClr val="FF0000"/>
                </a:solidFill>
                <a:hlinkClick r:id="rId17"/>
              </a:rPr>
              <a:t>tasks</a:t>
            </a:r>
            <a:r>
              <a:rPr lang="en-US" u="none" dirty="0" smtClean="0">
                <a:solidFill>
                  <a:srgbClr val="FF0000"/>
                </a:solidFill>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u="none" dirty="0" smtClean="0">
                <a:solidFill>
                  <a:srgbClr val="FF0000"/>
                </a:solidFill>
              </a:rPr>
              <a:t>Since</a:t>
            </a:r>
            <a:r>
              <a:rPr lang="en-US" u="none" baseline="0" dirty="0" smtClean="0">
                <a:solidFill>
                  <a:srgbClr val="FF0000"/>
                </a:solidFill>
              </a:rPr>
              <a:t> there are a lot of different private organizations (legal form, profit and not for profit) which are doing public services, it is important to define which ones are considered within a research project.</a:t>
            </a:r>
            <a:endParaRPr lang="en-GB" baseline="0" noProof="0" dirty="0" smtClean="0"/>
          </a:p>
          <a:p>
            <a:endParaRPr lang="de-CH" dirty="0"/>
          </a:p>
        </p:txBody>
      </p:sp>
      <p:sp>
        <p:nvSpPr>
          <p:cNvPr id="4" name="Foliennummernplatzhalter 3"/>
          <p:cNvSpPr>
            <a:spLocks noGrp="1"/>
          </p:cNvSpPr>
          <p:nvPr>
            <p:ph type="sldNum" sz="quarter" idx="10"/>
          </p:nvPr>
        </p:nvSpPr>
        <p:spPr/>
        <p:txBody>
          <a:bodyPr/>
          <a:lstStyle/>
          <a:p>
            <a:fld id="{058061DB-DF71-4765-99A4-14E22DF63CCF}" type="slidenum">
              <a:rPr lang="de-CH" smtClean="0"/>
              <a:pPr/>
              <a:t>3</a:t>
            </a:fld>
            <a:endParaRPr lang="de-CH"/>
          </a:p>
        </p:txBody>
      </p:sp>
    </p:spTree>
    <p:extLst>
      <p:ext uri="{BB962C8B-B14F-4D97-AF65-F5344CB8AC3E}">
        <p14:creationId xmlns:p14="http://schemas.microsoft.com/office/powerpoint/2010/main" val="579061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noProof="0" dirty="0" smtClean="0"/>
              <a:t>In Switzerland, the cantons are the main supplier for public services (42,3% of the total </a:t>
            </a:r>
            <a:r>
              <a:rPr lang="en-GB" noProof="0" dirty="0" err="1" smtClean="0"/>
              <a:t>expensure</a:t>
            </a:r>
            <a:r>
              <a:rPr lang="en-GB" noProof="0" dirty="0" smtClean="0"/>
              <a:t> for public services</a:t>
            </a:r>
            <a:r>
              <a:rPr lang="en-GB" baseline="0" noProof="0" dirty="0" smtClean="0"/>
              <a:t> in Switzerland). The Federal Government has a proportion of 33,6% and the communities spend 24,1% of the total expenditure for public services in Switzerland in 2010 (Ladner A., 2013). By comparing this distribution with other countries we always have to keep in mind, that in Switzerland, 8 cantons have less than 100’000 inhabitants and half of the cantons have less then 200’000 inhabitants (BFS 2015). These amounts of inhabitants represent in the most European Countries small villages. </a:t>
            </a:r>
          </a:p>
          <a:p>
            <a:endParaRPr lang="en-GB" baseline="0" noProof="0" dirty="0" smtClean="0"/>
          </a:p>
          <a:p>
            <a:r>
              <a:rPr lang="en-GB" baseline="0" noProof="0" dirty="0" smtClean="0"/>
              <a:t>In Switzerland the Cantons define the communities by a special law. The cantons can even force the communities to merge (voting on Canton level). Therefore also the duties of the communities regarding the public services were decided on Canton level and are therefore different from Canton to Canton. Especially in smaller Cantons there are quite a lot of services in the responsibility of the Canton and therefore central organised.</a:t>
            </a:r>
          </a:p>
          <a:p>
            <a:endParaRPr lang="en-GB" baseline="0" noProof="0" dirty="0" smtClean="0"/>
          </a:p>
          <a:p>
            <a:r>
              <a:rPr lang="en-GB" baseline="0" noProof="0" dirty="0" smtClean="0"/>
              <a:t>Switzerland has about 2300 communities. The biggest one is Zürich with about 385’000 inhabitants, the smallest one is </a:t>
            </a:r>
            <a:r>
              <a:rPr lang="en-GB" baseline="0" noProof="0" dirty="0" err="1" smtClean="0"/>
              <a:t>Cirripo</a:t>
            </a:r>
            <a:r>
              <a:rPr lang="en-GB" baseline="0" noProof="0" dirty="0" smtClean="0"/>
              <a:t> (TI) with 12 inhabitants. The median is by 1023 inhabitants, the average is by 2806 (in 2007) (BSF ESPOP). This figures are today a little bit higher, due to mergers, and need to be recalculated.</a:t>
            </a:r>
          </a:p>
          <a:p>
            <a:endParaRPr lang="en-GB" baseline="0" noProof="0" dirty="0" smtClean="0"/>
          </a:p>
          <a:p>
            <a:r>
              <a:rPr lang="en-GB" baseline="0" noProof="0" dirty="0" smtClean="0"/>
              <a:t>Small communities have different problems to produce public services:</a:t>
            </a:r>
          </a:p>
          <a:p>
            <a:pPr marL="171450" indent="-171450">
              <a:buFontTx/>
              <a:buChar char="-"/>
            </a:pPr>
            <a:r>
              <a:rPr lang="en-GB" baseline="0" noProof="0" dirty="0" smtClean="0"/>
              <a:t>They have not enough personnel to employ specialists: In </a:t>
            </a:r>
            <a:r>
              <a:rPr lang="en-GB" baseline="0" noProof="0" dirty="0" err="1" smtClean="0"/>
              <a:t>Neuheim</a:t>
            </a:r>
            <a:r>
              <a:rPr lang="en-GB" baseline="0" noProof="0" dirty="0" smtClean="0"/>
              <a:t>, the smallest community in the Canton of </a:t>
            </a:r>
            <a:r>
              <a:rPr lang="en-GB" baseline="0" noProof="0" dirty="0" err="1" smtClean="0"/>
              <a:t>Zoug</a:t>
            </a:r>
            <a:r>
              <a:rPr lang="en-GB" baseline="0" noProof="0" dirty="0" smtClean="0"/>
              <a:t>, there is one person responsible for all the social questions: with a half-time job. And </a:t>
            </a:r>
            <a:r>
              <a:rPr lang="en-GB" baseline="0" noProof="0" dirty="0" err="1" smtClean="0"/>
              <a:t>Neuheim</a:t>
            </a:r>
            <a:r>
              <a:rPr lang="en-GB" baseline="0" noProof="0" dirty="0" smtClean="0"/>
              <a:t> has 2800 inhabitants. So imagine the situation in communities with 1000 inhabitants or less. Very often, small communities have an administration with only one or two employees.</a:t>
            </a:r>
            <a:endParaRPr lang="en-GB" noProof="0" dirty="0" smtClean="0"/>
          </a:p>
          <a:p>
            <a:endParaRPr lang="en-GB" noProof="0" dirty="0" smtClean="0"/>
          </a:p>
          <a:p>
            <a:r>
              <a:rPr lang="en-GB" noProof="0" dirty="0" smtClean="0"/>
              <a:t>Small</a:t>
            </a:r>
            <a:r>
              <a:rPr lang="en-GB" baseline="0" noProof="0" dirty="0" smtClean="0"/>
              <a:t> communities often have a problem with big investments: expensive, special cars (for the fire brigade, garbage, snow-cleaning), but also installations like water supply or district heating.</a:t>
            </a:r>
          </a:p>
          <a:p>
            <a:endParaRPr lang="en-GB" baseline="0" noProof="0" dirty="0" smtClean="0"/>
          </a:p>
          <a:p>
            <a:r>
              <a:rPr lang="en-GB" baseline="0" noProof="0" dirty="0" smtClean="0"/>
              <a:t>And finally, there are public services like the fire brigade that are traditionally organised on voluntary base. Small communities have very often the problem to assure such a service, because they don’t find enough volunteers for their own fire brigade. </a:t>
            </a:r>
          </a:p>
          <a:p>
            <a:endParaRPr lang="en-GB" baseline="0" noProof="0" dirty="0" smtClean="0"/>
          </a:p>
          <a:p>
            <a:r>
              <a:rPr lang="en-GB" baseline="0" noProof="0" dirty="0" smtClean="0"/>
              <a:t>So we have the challenges of providing services due to the size of the community (small amount of staff within the administration), due to the size of the needed investment and due to the amount of inhabitants which are willing to serve as a volunteer.</a:t>
            </a:r>
          </a:p>
          <a:p>
            <a:endParaRPr lang="en-GB" baseline="0" noProof="0" dirty="0" smtClean="0"/>
          </a:p>
          <a:p>
            <a:r>
              <a:rPr lang="en-GB" baseline="0" noProof="0" dirty="0" smtClean="0"/>
              <a:t>And to this trickiness for the small communities we can add the challenges coming from the general change within the society: the technical development, the raise of needs for public services with a gap in the tax income, change of the expectations of the citizens (want to be served as client, less willingness to act as volunteer) and the changes due to New Public Management (</a:t>
            </a:r>
            <a:r>
              <a:rPr lang="en-GB" baseline="0" noProof="0" dirty="0" err="1" smtClean="0"/>
              <a:t>Wirkungsorientierte</a:t>
            </a:r>
            <a:r>
              <a:rPr lang="en-GB" baseline="0" noProof="0" dirty="0" smtClean="0"/>
              <a:t> </a:t>
            </a:r>
            <a:r>
              <a:rPr lang="en-GB" baseline="0" noProof="0" dirty="0" err="1" smtClean="0"/>
              <a:t>Verwaltungsführung</a:t>
            </a:r>
            <a:r>
              <a:rPr lang="en-GB" baseline="0" noProof="0" dirty="0" smtClean="0"/>
              <a:t>).</a:t>
            </a:r>
          </a:p>
          <a:p>
            <a:endParaRPr lang="en-GB" baseline="0" noProof="0" dirty="0" smtClean="0"/>
          </a:p>
          <a:p>
            <a:r>
              <a:rPr lang="en-GB" baseline="0" noProof="0" dirty="0" smtClean="0"/>
              <a:t>The “</a:t>
            </a:r>
            <a:r>
              <a:rPr lang="en-GB" baseline="0" noProof="0" dirty="0" err="1" smtClean="0"/>
              <a:t>Gemeindeschreiberbefragung</a:t>
            </a:r>
            <a:r>
              <a:rPr lang="en-GB" baseline="0" noProof="0" dirty="0" smtClean="0"/>
              <a:t>” in 2009 can give us indicators on the distribution of the personal within the community administration and the personal of outsourced services. Since the school-services have a lot of personal (teachers), in the following figures the educational sector is excluded. All communities (which have answered) with less than 10’000 inhabitants (in Switzerland about 2300 communities) have at least 75% of the needed personal </a:t>
            </a:r>
            <a:r>
              <a:rPr lang="en-GB" baseline="0" noProof="0" dirty="0" err="1" smtClean="0"/>
              <a:t>spined</a:t>
            </a:r>
            <a:r>
              <a:rPr lang="en-GB" baseline="0" noProof="0" dirty="0" smtClean="0"/>
              <a:t> off. The communities between 1000 and 5000 inhabitants have even more personal </a:t>
            </a:r>
            <a:r>
              <a:rPr lang="en-GB" baseline="0" noProof="0" dirty="0" err="1" smtClean="0"/>
              <a:t>spined</a:t>
            </a:r>
            <a:r>
              <a:rPr lang="en-GB" baseline="0" noProof="0" dirty="0" smtClean="0"/>
              <a:t> off than in the one administration.</a:t>
            </a:r>
          </a:p>
          <a:p>
            <a:endParaRPr lang="de-CH" dirty="0"/>
          </a:p>
        </p:txBody>
      </p:sp>
      <p:sp>
        <p:nvSpPr>
          <p:cNvPr id="4" name="Foliennummernplatzhalter 3"/>
          <p:cNvSpPr>
            <a:spLocks noGrp="1"/>
          </p:cNvSpPr>
          <p:nvPr>
            <p:ph type="sldNum" sz="quarter" idx="10"/>
          </p:nvPr>
        </p:nvSpPr>
        <p:spPr/>
        <p:txBody>
          <a:bodyPr/>
          <a:lstStyle/>
          <a:p>
            <a:fld id="{058061DB-DF71-4765-99A4-14E22DF63CCF}" type="slidenum">
              <a:rPr lang="de-CH" smtClean="0"/>
              <a:pPr/>
              <a:t>4</a:t>
            </a:fld>
            <a:endParaRPr lang="de-CH"/>
          </a:p>
        </p:txBody>
      </p:sp>
    </p:spTree>
    <p:extLst>
      <p:ext uri="{BB962C8B-B14F-4D97-AF65-F5344CB8AC3E}">
        <p14:creationId xmlns:p14="http://schemas.microsoft.com/office/powerpoint/2010/main" val="722237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noProof="0" dirty="0" smtClean="0"/>
              <a:t>Education</a:t>
            </a:r>
            <a:r>
              <a:rPr lang="en-GB" baseline="0" noProof="0" dirty="0" smtClean="0"/>
              <a:t> und social security are the most cost intensive sectors of community activities. But already the amount of 10 different sectors shows the challenge that specially small communities meet.</a:t>
            </a:r>
          </a:p>
          <a:p>
            <a:endParaRPr lang="en-GB" baseline="0" noProof="0" dirty="0" smtClean="0"/>
          </a:p>
          <a:p>
            <a:r>
              <a:rPr lang="en-GB" baseline="0" noProof="0" dirty="0" smtClean="0"/>
              <a:t>Between 1999 and 2009 a lot of hospitals were taken out of the responsibility of the communes and the Canton has taken the responsibility of the hospitals for a better coordination of the health care. This has reduced the health costs of the communities strongly.</a:t>
            </a:r>
            <a:endParaRPr lang="en-GB" noProof="0" dirty="0" smtClean="0"/>
          </a:p>
          <a:p>
            <a:endParaRPr lang="de-CH" dirty="0"/>
          </a:p>
        </p:txBody>
      </p:sp>
      <p:sp>
        <p:nvSpPr>
          <p:cNvPr id="4" name="Foliennummernplatzhalter 3"/>
          <p:cNvSpPr>
            <a:spLocks noGrp="1"/>
          </p:cNvSpPr>
          <p:nvPr>
            <p:ph type="sldNum" sz="quarter" idx="10"/>
          </p:nvPr>
        </p:nvSpPr>
        <p:spPr/>
        <p:txBody>
          <a:bodyPr/>
          <a:lstStyle/>
          <a:p>
            <a:fld id="{058061DB-DF71-4765-99A4-14E22DF63CCF}" type="slidenum">
              <a:rPr lang="de-CH" smtClean="0"/>
              <a:pPr/>
              <a:t>5</a:t>
            </a:fld>
            <a:endParaRPr lang="de-CH"/>
          </a:p>
        </p:txBody>
      </p:sp>
    </p:spTree>
    <p:extLst>
      <p:ext uri="{BB962C8B-B14F-4D97-AF65-F5344CB8AC3E}">
        <p14:creationId xmlns:p14="http://schemas.microsoft.com/office/powerpoint/2010/main" val="11171057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noProof="0" dirty="0" smtClean="0"/>
              <a:t>During the last 10 years the communities reach clearly less often their limits by providing public services. After a clear easing of the situation in 2005, the tension became </a:t>
            </a:r>
            <a:r>
              <a:rPr lang="en-GB" baseline="0" noProof="0" dirty="0" smtClean="0"/>
              <a:t> stricter in 2009 again. Specially in the sector social where about 40 % of the communities report that they reach their limits by providing public services. </a:t>
            </a:r>
            <a:endParaRPr lang="en-GB" noProof="0" dirty="0" smtClean="0"/>
          </a:p>
        </p:txBody>
      </p:sp>
      <p:sp>
        <p:nvSpPr>
          <p:cNvPr id="4" name="Foliennummernplatzhalter 3"/>
          <p:cNvSpPr>
            <a:spLocks noGrp="1"/>
          </p:cNvSpPr>
          <p:nvPr>
            <p:ph type="sldNum" sz="quarter" idx="10"/>
          </p:nvPr>
        </p:nvSpPr>
        <p:spPr/>
        <p:txBody>
          <a:bodyPr/>
          <a:lstStyle/>
          <a:p>
            <a:fld id="{058061DB-DF71-4765-99A4-14E22DF63CCF}" type="slidenum">
              <a:rPr lang="de-CH" smtClean="0"/>
              <a:pPr/>
              <a:t>6</a:t>
            </a:fld>
            <a:endParaRPr lang="de-CH"/>
          </a:p>
        </p:txBody>
      </p:sp>
    </p:spTree>
    <p:extLst>
      <p:ext uri="{BB962C8B-B14F-4D97-AF65-F5344CB8AC3E}">
        <p14:creationId xmlns:p14="http://schemas.microsoft.com/office/powerpoint/2010/main" val="4115672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noProof="0" dirty="0" smtClean="0"/>
              <a:t>During</a:t>
            </a:r>
            <a:r>
              <a:rPr lang="en-GB" baseline="0" noProof="0" dirty="0" smtClean="0"/>
              <a:t> the last 15 years a lot of communities had projects to improve their way of managing the public services. But these were mainly the bigger communities. The other just don’t have the resources for bigger projects. And resources means not only money, it means also experts within the organisation which are able to run and advocate it.</a:t>
            </a:r>
          </a:p>
          <a:p>
            <a:endParaRPr lang="en-GB" baseline="0" noProof="0" dirty="0" smtClean="0"/>
          </a:p>
          <a:p>
            <a:r>
              <a:rPr lang="en-GB" baseline="0" noProof="0" dirty="0" smtClean="0"/>
              <a:t>The projects towards a new public management (</a:t>
            </a:r>
            <a:r>
              <a:rPr lang="en-GB" baseline="0" noProof="0" dirty="0" err="1" smtClean="0"/>
              <a:t>Wirkungsorientierte</a:t>
            </a:r>
            <a:r>
              <a:rPr lang="en-GB" baseline="0" noProof="0" dirty="0" smtClean="0"/>
              <a:t> </a:t>
            </a:r>
            <a:r>
              <a:rPr lang="en-GB" baseline="0" noProof="0" dirty="0" err="1" smtClean="0"/>
              <a:t>Verwaltungsführung</a:t>
            </a:r>
            <a:r>
              <a:rPr lang="en-GB" baseline="0" noProof="0" dirty="0" smtClean="0"/>
              <a:t>) had mostly the aim to came away from an input-control (the one-year budget is steering the administration) of the public administration and come to an target-control steering of the administration. This includes also to define clearly the tasks and services of the state (SMART definition of the targets). This is of course a political process and in the most communities, this </a:t>
            </a:r>
            <a:r>
              <a:rPr lang="en-GB" baseline="0" noProof="0" dirty="0" err="1" smtClean="0"/>
              <a:t>processs</a:t>
            </a:r>
            <a:r>
              <a:rPr lang="en-GB" baseline="0" noProof="0" dirty="0" smtClean="0"/>
              <a:t> has only just begun.</a:t>
            </a:r>
          </a:p>
          <a:p>
            <a:endParaRPr lang="en-GB" baseline="0" noProof="0" dirty="0" smtClean="0"/>
          </a:p>
          <a:p>
            <a:r>
              <a:rPr lang="en-GB" baseline="0" noProof="0" dirty="0" smtClean="0"/>
              <a:t>The smaller communities intensified during the last ten years their cooperation's (</a:t>
            </a:r>
            <a:r>
              <a:rPr lang="en-GB" baseline="0" noProof="0" dirty="0" err="1" smtClean="0"/>
              <a:t>Interkommunale</a:t>
            </a:r>
            <a:r>
              <a:rPr lang="en-GB" baseline="0" noProof="0" dirty="0" smtClean="0"/>
              <a:t> </a:t>
            </a:r>
            <a:r>
              <a:rPr lang="en-GB" baseline="0" noProof="0" dirty="0" err="1" smtClean="0"/>
              <a:t>Zusammenarbeit</a:t>
            </a:r>
            <a:r>
              <a:rPr lang="en-GB" baseline="0" noProof="0" dirty="0" smtClean="0"/>
              <a:t> - IKZ). Merging communities was an other option during the last decade:</a:t>
            </a:r>
          </a:p>
          <a:p>
            <a:pPr marL="628650" lvl="1" indent="-171450">
              <a:buFont typeface="Arial" panose="020B0604020202020204" pitchFamily="34" charset="0"/>
              <a:buChar char="•"/>
            </a:pPr>
            <a:r>
              <a:rPr lang="en-GB" baseline="0" noProof="0" dirty="0" smtClean="0"/>
              <a:t>The communities in the Canton of Glarus merged to three big communities (2006).</a:t>
            </a:r>
          </a:p>
          <a:p>
            <a:pPr marL="628650" lvl="1" indent="-171450">
              <a:buFont typeface="Arial" panose="020B0604020202020204" pitchFamily="34" charset="0"/>
              <a:buChar char="•"/>
            </a:pPr>
            <a:r>
              <a:rPr lang="en-GB" dirty="0" smtClean="0"/>
              <a:t>Between 2000 und 2006 the</a:t>
            </a:r>
            <a:r>
              <a:rPr lang="en-GB" baseline="0" dirty="0" smtClean="0"/>
              <a:t> Canton Fribourg hat 41 community-mergers with total 118 communities involved.</a:t>
            </a:r>
          </a:p>
          <a:p>
            <a:pPr marL="628650" lvl="1" indent="-171450">
              <a:buFont typeface="Arial" panose="020B0604020202020204" pitchFamily="34" charset="0"/>
              <a:buChar char="•"/>
            </a:pPr>
            <a:r>
              <a:rPr lang="en-GB" baseline="0" dirty="0" smtClean="0"/>
              <a:t>The Canton of Berne reduced the amount of communities from 2000 until 2015 from 400 to 353 (- 12%)</a:t>
            </a:r>
          </a:p>
          <a:p>
            <a:endParaRPr lang="en-GB" baseline="0" dirty="0" smtClean="0"/>
          </a:p>
          <a:p>
            <a:r>
              <a:rPr lang="en-GB" baseline="0" dirty="0" smtClean="0"/>
              <a:t>But a lot of projects of community mergers were in this period also rejected by the citizens (greater Luzern, greater </a:t>
            </a:r>
            <a:r>
              <a:rPr lang="en-GB" baseline="0" dirty="0" err="1" smtClean="0"/>
              <a:t>Emmen</a:t>
            </a:r>
            <a:r>
              <a:rPr lang="en-GB" baseline="0" dirty="0" smtClean="0"/>
              <a:t>, BS/BL a.so.). And for the future it doesn’t look too good. Therefore the cooperation's become even more important.</a:t>
            </a:r>
          </a:p>
          <a:p>
            <a:endParaRPr lang="en-GB" baseline="0" dirty="0" smtClean="0"/>
          </a:p>
          <a:p>
            <a:r>
              <a:rPr lang="en-GB" baseline="0" dirty="0" smtClean="0"/>
              <a:t>The third way for a community is to spin off parts or whole public services. The partner is then a private person or organisation. This can be a non-profit or a for-profit organisation. And this outsourcing can happen on very different levels:</a:t>
            </a:r>
          </a:p>
          <a:p>
            <a:pPr marL="628650" lvl="1" indent="-171450">
              <a:buFont typeface="Arial" panose="020B0604020202020204" pitchFamily="34" charset="0"/>
              <a:buChar char="•"/>
            </a:pPr>
            <a:r>
              <a:rPr lang="en-GB" baseline="0" dirty="0" smtClean="0"/>
              <a:t>Running a centre for asylum seekers (for example Caritas)</a:t>
            </a:r>
          </a:p>
          <a:p>
            <a:pPr marL="628650" lvl="1" indent="-171450">
              <a:buFont typeface="Arial" panose="020B0604020202020204" pitchFamily="34" charset="0"/>
              <a:buChar char="•"/>
            </a:pPr>
            <a:r>
              <a:rPr lang="en-GB" baseline="0" dirty="0" smtClean="0"/>
              <a:t>Doing expertise’s in the process for a building permission (for example by a local architecture)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smtClean="0"/>
              <a:t>The primary health care by a local doctor for the regional old people’s home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smtClean="0"/>
              <a:t>Doing the snow removal for the community (by local farmers)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err="1" smtClean="0"/>
              <a:t>a.s.o</a:t>
            </a:r>
            <a:r>
              <a:rPr lang="en-GB" baseline="0" dirty="0" smtClean="0"/>
              <a:t>.</a:t>
            </a:r>
          </a:p>
          <a:p>
            <a:endParaRPr lang="de-CH" dirty="0"/>
          </a:p>
        </p:txBody>
      </p:sp>
      <p:sp>
        <p:nvSpPr>
          <p:cNvPr id="4" name="Foliennummernplatzhalter 3"/>
          <p:cNvSpPr>
            <a:spLocks noGrp="1"/>
          </p:cNvSpPr>
          <p:nvPr>
            <p:ph type="sldNum" sz="quarter" idx="10"/>
          </p:nvPr>
        </p:nvSpPr>
        <p:spPr/>
        <p:txBody>
          <a:bodyPr/>
          <a:lstStyle/>
          <a:p>
            <a:fld id="{058061DB-DF71-4765-99A4-14E22DF63CCF}" type="slidenum">
              <a:rPr lang="de-CH" smtClean="0"/>
              <a:pPr/>
              <a:t>7</a:t>
            </a:fld>
            <a:endParaRPr lang="de-CH"/>
          </a:p>
        </p:txBody>
      </p:sp>
    </p:spTree>
    <p:extLst>
      <p:ext uri="{BB962C8B-B14F-4D97-AF65-F5344CB8AC3E}">
        <p14:creationId xmlns:p14="http://schemas.microsoft.com/office/powerpoint/2010/main" val="33162675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noProof="0" dirty="0" smtClean="0"/>
              <a:t>Regarding</a:t>
            </a:r>
            <a:r>
              <a:rPr lang="en-GB" baseline="0" noProof="0" dirty="0" smtClean="0"/>
              <a:t> the personal, it is obvious that a lot of public services are done by private persons or organisations. The most critical size for a community seemed to be 1000 – 5000 inhabitants. In this group of communities there are more employees outside of the public administration then inside of the public administration financed by the community. But also for the bigger communities, the personal financed by the state but employed by private organisations has an important number:</a:t>
            </a:r>
          </a:p>
          <a:p>
            <a:pPr marL="628650" lvl="1" indent="-171450">
              <a:buFont typeface="Arial" panose="020B0604020202020204" pitchFamily="34" charset="0"/>
              <a:buChar char="•"/>
            </a:pPr>
            <a:r>
              <a:rPr lang="en-GB" baseline="0" noProof="0" dirty="0" smtClean="0"/>
              <a:t>20000-49999 inhabitants: 16% of all personal working for the community are private employed.</a:t>
            </a:r>
          </a:p>
          <a:p>
            <a:pPr marL="628650" lvl="1" indent="-171450">
              <a:buFont typeface="Arial" panose="020B0604020202020204" pitchFamily="34" charset="0"/>
              <a:buChar char="•"/>
            </a:pPr>
            <a:r>
              <a:rPr lang="en-GB" baseline="0" noProof="0" dirty="0" smtClean="0"/>
              <a:t>50000 plus inhabitants: 29% of all personal working for the community are private employed.</a:t>
            </a:r>
          </a:p>
          <a:p>
            <a:endParaRPr lang="de-CH" dirty="0"/>
          </a:p>
        </p:txBody>
      </p:sp>
      <p:sp>
        <p:nvSpPr>
          <p:cNvPr id="4" name="Foliennummernplatzhalter 3"/>
          <p:cNvSpPr>
            <a:spLocks noGrp="1"/>
          </p:cNvSpPr>
          <p:nvPr>
            <p:ph type="sldNum" sz="quarter" idx="10"/>
          </p:nvPr>
        </p:nvSpPr>
        <p:spPr/>
        <p:txBody>
          <a:bodyPr/>
          <a:lstStyle/>
          <a:p>
            <a:fld id="{058061DB-DF71-4765-99A4-14E22DF63CCF}" type="slidenum">
              <a:rPr lang="de-CH" smtClean="0"/>
              <a:pPr/>
              <a:t>8</a:t>
            </a:fld>
            <a:endParaRPr lang="de-CH"/>
          </a:p>
        </p:txBody>
      </p:sp>
    </p:spTree>
    <p:extLst>
      <p:ext uri="{BB962C8B-B14F-4D97-AF65-F5344CB8AC3E}">
        <p14:creationId xmlns:p14="http://schemas.microsoft.com/office/powerpoint/2010/main" val="836071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noProof="0" dirty="0" smtClean="0"/>
              <a:t>When communities cooperate</a:t>
            </a:r>
            <a:r>
              <a:rPr lang="en-GB" baseline="0" noProof="0" dirty="0" smtClean="0"/>
              <a:t> in a specific field they often use an existing or they establish a new organisation. This organisations are mainly non-profit orientated but can have very different legal status: public limited company, cooperative association, charitable organisation and foundation under public law are the most common legal status of this organisations.</a:t>
            </a:r>
          </a:p>
          <a:p>
            <a:endParaRPr lang="en-GB" baseline="0" noProof="0" dirty="0" smtClean="0"/>
          </a:p>
          <a:p>
            <a:r>
              <a:rPr lang="en-GB" baseline="0" noProof="0" dirty="0" smtClean="0"/>
              <a:t>They have all in common that a contract between them and the community is defining the public service they should deliver. This private contract is not under the direct control of the citizens and the policy or strategy of the organisation can not be influenced by the citizens. Therefore there is a decrease of the democratic influence. In addition the process to finalise such a contract is specially for private organisations not owned by the community very often very laboriously and needs a lot of paper work. The social and health promotion organisations with a contract with the Canton of </a:t>
            </a:r>
            <a:r>
              <a:rPr lang="en-GB" baseline="0" noProof="0" dirty="0" err="1" smtClean="0"/>
              <a:t>Zoug</a:t>
            </a:r>
            <a:r>
              <a:rPr lang="en-GB" baseline="0" noProof="0" dirty="0" smtClean="0"/>
              <a:t> had normally more than 15 months to get a new 3 years contract for their services. Finding a new way of working together is in my opinion absolutely necessary.</a:t>
            </a:r>
          </a:p>
          <a:p>
            <a:endParaRPr lang="de-CH" dirty="0"/>
          </a:p>
        </p:txBody>
      </p:sp>
      <p:sp>
        <p:nvSpPr>
          <p:cNvPr id="4" name="Foliennummernplatzhalter 3"/>
          <p:cNvSpPr>
            <a:spLocks noGrp="1"/>
          </p:cNvSpPr>
          <p:nvPr>
            <p:ph type="sldNum" sz="quarter" idx="10"/>
          </p:nvPr>
        </p:nvSpPr>
        <p:spPr/>
        <p:txBody>
          <a:bodyPr/>
          <a:lstStyle/>
          <a:p>
            <a:fld id="{058061DB-DF71-4765-99A4-14E22DF63CCF}" type="slidenum">
              <a:rPr lang="de-CH" smtClean="0"/>
              <a:pPr/>
              <a:t>9</a:t>
            </a:fld>
            <a:endParaRPr lang="de-CH"/>
          </a:p>
        </p:txBody>
      </p:sp>
    </p:spTree>
    <p:extLst>
      <p:ext uri="{BB962C8B-B14F-4D97-AF65-F5344CB8AC3E}">
        <p14:creationId xmlns:p14="http://schemas.microsoft.com/office/powerpoint/2010/main" val="7598408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8" name="Rectangle 3"/>
          <p:cNvSpPr>
            <a:spLocks noGrp="1" noChangeArrowheads="1"/>
          </p:cNvSpPr>
          <p:nvPr>
            <p:ph type="subTitle" idx="1" hasCustomPrompt="1"/>
          </p:nvPr>
        </p:nvSpPr>
        <p:spPr bwMode="auto">
          <a:xfrm>
            <a:off x="738188" y="1978025"/>
            <a:ext cx="9213850" cy="43445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baseline="0">
                <a:solidFill>
                  <a:schemeClr val="tx1"/>
                </a:solidFill>
              </a:defRPr>
            </a:lvl1pPr>
          </a:lstStyle>
          <a:p>
            <a:pPr>
              <a:spcBef>
                <a:spcPct val="0"/>
              </a:spcBef>
            </a:pPr>
            <a:r>
              <a:rPr lang="de-DE" sz="2600" dirty="0" smtClean="0"/>
              <a:t>Untertitel</a:t>
            </a:r>
            <a:endParaRPr lang="de-CH" sz="2600" dirty="0"/>
          </a:p>
        </p:txBody>
      </p:sp>
      <p:sp>
        <p:nvSpPr>
          <p:cNvPr id="12" name="Titel 11"/>
          <p:cNvSpPr>
            <a:spLocks noGrp="1"/>
          </p:cNvSpPr>
          <p:nvPr>
            <p:ph type="title" hasCustomPrompt="1"/>
          </p:nvPr>
        </p:nvSpPr>
        <p:spPr>
          <a:xfrm>
            <a:off x="736600" y="1509713"/>
            <a:ext cx="9213850" cy="470718"/>
          </a:xfrm>
        </p:spPr>
        <p:txBody>
          <a:bodyPr/>
          <a:lstStyle>
            <a:lvl1pPr>
              <a:defRPr baseline="0">
                <a:solidFill>
                  <a:schemeClr val="tx1"/>
                </a:solidFill>
              </a:defRPr>
            </a:lvl1pPr>
          </a:lstStyle>
          <a:p>
            <a:r>
              <a:rPr lang="de-DE" dirty="0" smtClean="0"/>
              <a:t>Titel durch Klicken hinzufügen</a:t>
            </a:r>
            <a:endParaRPr lang="de-CH" dirty="0"/>
          </a:p>
        </p:txBody>
      </p:sp>
      <p:pic>
        <p:nvPicPr>
          <p:cNvPr id="10" name="Grafik 9"/>
          <p:cNvPicPr>
            <a:picLocks noChangeAspect="1"/>
          </p:cNvPicPr>
          <p:nvPr userDrawn="1"/>
        </p:nvPicPr>
        <p:blipFill rotWithShape="1">
          <a:blip r:embed="rId2">
            <a:extLst>
              <a:ext uri="{28A0092B-C50C-407E-A947-70E740481C1C}">
                <a14:useLocalDpi xmlns:a14="http://schemas.microsoft.com/office/drawing/2010/main" val="0"/>
              </a:ext>
            </a:extLst>
          </a:blip>
          <a:srcRect t="16359" r="634" b="21921"/>
          <a:stretch/>
        </p:blipFill>
        <p:spPr>
          <a:xfrm>
            <a:off x="0" y="2772519"/>
            <a:ext cx="9994604" cy="4137428"/>
          </a:xfrm>
          <a:prstGeom prst="rect">
            <a:avLst/>
          </a:prstGeom>
        </p:spPr>
      </p:pic>
      <p:sp>
        <p:nvSpPr>
          <p:cNvPr id="11" name="Textplatzhalter 4"/>
          <p:cNvSpPr>
            <a:spLocks noGrp="1"/>
          </p:cNvSpPr>
          <p:nvPr>
            <p:ph type="body" sz="quarter" idx="11" hasCustomPrompt="1"/>
          </p:nvPr>
        </p:nvSpPr>
        <p:spPr>
          <a:xfrm>
            <a:off x="-1" y="3276000"/>
            <a:ext cx="738000" cy="3081600"/>
          </a:xfrm>
          <a:solidFill>
            <a:srgbClr val="003479"/>
          </a:solidFill>
        </p:spPr>
        <p:txBody>
          <a:bodyPr/>
          <a:lstStyle>
            <a:lvl5pPr marL="1252537" indent="0">
              <a:buNone/>
              <a:defRPr/>
            </a:lvl5pPr>
          </a:lstStyle>
          <a:p>
            <a:pPr lvl="4"/>
            <a:r>
              <a:rPr lang="de-CH" dirty="0" smtClean="0"/>
              <a:t> </a:t>
            </a:r>
            <a:endParaRPr lang="de-CH" dirty="0"/>
          </a:p>
        </p:txBody>
      </p:sp>
      <p:pic>
        <p:nvPicPr>
          <p:cNvPr id="2" name="Grafik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8325" y="252240"/>
            <a:ext cx="3474000" cy="538245"/>
          </a:xfrm>
          <a:prstGeom prst="rect">
            <a:avLst/>
          </a:prstGeom>
        </p:spPr>
      </p:pic>
    </p:spTree>
    <p:extLst>
      <p:ext uri="{BB962C8B-B14F-4D97-AF65-F5344CB8AC3E}">
        <p14:creationId xmlns:p14="http://schemas.microsoft.com/office/powerpoint/2010/main" val="4071185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fld id="{5E48492E-72D1-4785-9351-8AE1E40FBA2D}" type="datetime1">
              <a:rPr lang="de-CH" smtClean="0">
                <a:solidFill>
                  <a:srgbClr val="000000"/>
                </a:solidFill>
              </a:rPr>
              <a:t>04.10.2015</a:t>
            </a:fld>
            <a:endParaRPr lang="de-CH">
              <a:solidFill>
                <a:srgbClr val="000000"/>
              </a:solidFill>
            </a:endParaRPr>
          </a:p>
        </p:txBody>
      </p:sp>
      <p:sp>
        <p:nvSpPr>
          <p:cNvPr id="3" name="Fußzeilenplatzhalter 2"/>
          <p:cNvSpPr>
            <a:spLocks noGrp="1"/>
          </p:cNvSpPr>
          <p:nvPr>
            <p:ph type="ftr" sz="quarter" idx="11"/>
          </p:nvPr>
        </p:nvSpPr>
        <p:spPr/>
        <p:txBody>
          <a:bodyPr/>
          <a:lstStyle>
            <a:lvl1pPr>
              <a:defRPr/>
            </a:lvl1pPr>
          </a:lstStyle>
          <a:p>
            <a:r>
              <a:rPr lang="de-CH" dirty="0" smtClean="0">
                <a:solidFill>
                  <a:srgbClr val="000000"/>
                </a:solidFill>
              </a:rPr>
              <a:t>Institut </a:t>
            </a:r>
            <a:r>
              <a:rPr lang="de-CH" dirty="0" err="1" smtClean="0">
                <a:solidFill>
                  <a:srgbClr val="000000"/>
                </a:solidFill>
              </a:rPr>
              <a:t>Nonprofit</a:t>
            </a:r>
            <a:r>
              <a:rPr lang="de-CH" dirty="0" smtClean="0">
                <a:solidFill>
                  <a:srgbClr val="000000"/>
                </a:solidFill>
              </a:rPr>
              <a:t> und Public Management, Matthias Meyer</a:t>
            </a:r>
            <a:endParaRPr lang="de-CH" dirty="0">
              <a:solidFill>
                <a:srgbClr val="000000"/>
              </a:solidFill>
            </a:endParaRPr>
          </a:p>
        </p:txBody>
      </p:sp>
      <p:sp>
        <p:nvSpPr>
          <p:cNvPr id="4" name="Foliennummernplatzhalter 3"/>
          <p:cNvSpPr>
            <a:spLocks noGrp="1"/>
          </p:cNvSpPr>
          <p:nvPr>
            <p:ph type="sldNum" sz="quarter" idx="12"/>
          </p:nvPr>
        </p:nvSpPr>
        <p:spPr/>
        <p:txBody>
          <a:bodyPr/>
          <a:lstStyle>
            <a:lvl1pPr>
              <a:defRPr/>
            </a:lvl1pPr>
          </a:lstStyle>
          <a:p>
            <a:fld id="{351188DD-6605-4EF4-9E67-B567F731CE68}" type="slidenum">
              <a:rPr lang="de-CH">
                <a:solidFill>
                  <a:srgbClr val="000000"/>
                </a:solidFill>
              </a:rPr>
              <a:pPr/>
              <a:t>‹Nr.›</a:t>
            </a:fld>
            <a:endParaRPr lang="de-CH">
              <a:solidFill>
                <a:srgbClr val="000000"/>
              </a:solidFill>
            </a:endParaRPr>
          </a:p>
        </p:txBody>
      </p:sp>
      <p:sp>
        <p:nvSpPr>
          <p:cNvPr id="5" name="Rectangle 2"/>
          <p:cNvSpPr>
            <a:spLocks noGrp="1" noChangeArrowheads="1"/>
          </p:cNvSpPr>
          <p:nvPr>
            <p:ph type="title" hasCustomPrompt="1"/>
          </p:nvPr>
        </p:nvSpPr>
        <p:spPr>
          <a:xfrm>
            <a:off x="736600" y="1509713"/>
            <a:ext cx="9213850" cy="361950"/>
          </a:xfrm>
        </p:spPr>
        <p:txBody>
          <a:bodyPr/>
          <a:lstStyle>
            <a:lvl1pPr>
              <a:defRPr sz="2000" b="1" i="0" baseline="0">
                <a:solidFill>
                  <a:schemeClr val="tx1"/>
                </a:solidFill>
              </a:defRPr>
            </a:lvl1pPr>
          </a:lstStyle>
          <a:p>
            <a:r>
              <a:rPr lang="de-DE" dirty="0" smtClean="0"/>
              <a:t>Titel durch Klicken hinzufügen</a:t>
            </a:r>
            <a:endParaRPr lang="de-DE" dirty="0"/>
          </a:p>
        </p:txBody>
      </p:sp>
      <p:sp>
        <p:nvSpPr>
          <p:cNvPr id="6" name="Rectangle 3"/>
          <p:cNvSpPr>
            <a:spLocks noGrp="1" noChangeArrowheads="1"/>
          </p:cNvSpPr>
          <p:nvPr>
            <p:ph type="body" idx="1" hasCustomPrompt="1"/>
          </p:nvPr>
        </p:nvSpPr>
        <p:spPr>
          <a:xfrm>
            <a:off x="738188" y="2197100"/>
            <a:ext cx="9213850" cy="4464050"/>
          </a:xfrm>
        </p:spPr>
        <p:txBody>
          <a:bodyPr/>
          <a:lstStyle>
            <a:lvl1pPr>
              <a:spcBef>
                <a:spcPts val="1200"/>
              </a:spcBef>
              <a:defRPr sz="2000" b="0" i="0" baseline="0">
                <a:solidFill>
                  <a:schemeClr val="tx1"/>
                </a:solidFill>
              </a:defRPr>
            </a:lvl1pPr>
          </a:lstStyle>
          <a:p>
            <a:pPr lvl="0"/>
            <a:r>
              <a:rPr lang="de-DE" dirty="0" smtClean="0"/>
              <a:t>Text durch Klicken hinzufügen</a:t>
            </a:r>
          </a:p>
        </p:txBody>
      </p:sp>
    </p:spTree>
    <p:extLst>
      <p:ext uri="{BB962C8B-B14F-4D97-AF65-F5344CB8AC3E}">
        <p14:creationId xmlns:p14="http://schemas.microsoft.com/office/powerpoint/2010/main" val="401783433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lvl1pPr>
              <a:defRPr/>
            </a:lvl1pPr>
          </a:lstStyle>
          <a:p>
            <a:fld id="{CEB0B7B1-7F9E-44E6-8543-140B27F3BBF6}" type="datetime1">
              <a:rPr lang="de-CH" smtClean="0">
                <a:solidFill>
                  <a:srgbClr val="000000"/>
                </a:solidFill>
              </a:rPr>
              <a:t>04.10.2015</a:t>
            </a:fld>
            <a:endParaRPr lang="de-CH">
              <a:solidFill>
                <a:srgbClr val="000000"/>
              </a:solidFill>
            </a:endParaRPr>
          </a:p>
        </p:txBody>
      </p:sp>
      <p:sp>
        <p:nvSpPr>
          <p:cNvPr id="5" name="Fußzeilenplatzhalter 4"/>
          <p:cNvSpPr>
            <a:spLocks noGrp="1"/>
          </p:cNvSpPr>
          <p:nvPr>
            <p:ph type="ftr" sz="quarter" idx="11"/>
          </p:nvPr>
        </p:nvSpPr>
        <p:spPr/>
        <p:txBody>
          <a:bodyPr/>
          <a:lstStyle>
            <a:lvl1pPr>
              <a:defRPr/>
            </a:lvl1pPr>
          </a:lstStyle>
          <a:p>
            <a:r>
              <a:rPr lang="de-CH" dirty="0" smtClean="0">
                <a:solidFill>
                  <a:srgbClr val="000000"/>
                </a:solidFill>
              </a:rPr>
              <a:t>Institut </a:t>
            </a:r>
            <a:r>
              <a:rPr lang="de-CH" dirty="0" err="1" smtClean="0">
                <a:solidFill>
                  <a:srgbClr val="000000"/>
                </a:solidFill>
              </a:rPr>
              <a:t>Nonprofit</a:t>
            </a:r>
            <a:r>
              <a:rPr lang="de-CH" dirty="0" smtClean="0">
                <a:solidFill>
                  <a:srgbClr val="000000"/>
                </a:solidFill>
              </a:rPr>
              <a:t> und Public Management, Matthias Meyer</a:t>
            </a:r>
          </a:p>
        </p:txBody>
      </p:sp>
      <p:sp>
        <p:nvSpPr>
          <p:cNvPr id="6" name="Foliennummernplatzhalter 5"/>
          <p:cNvSpPr>
            <a:spLocks noGrp="1"/>
          </p:cNvSpPr>
          <p:nvPr>
            <p:ph type="sldNum" sz="quarter" idx="12"/>
          </p:nvPr>
        </p:nvSpPr>
        <p:spPr/>
        <p:txBody>
          <a:bodyPr/>
          <a:lstStyle>
            <a:lvl1pPr>
              <a:defRPr/>
            </a:lvl1pPr>
          </a:lstStyle>
          <a:p>
            <a:fld id="{FE73514E-FF0B-4619-AA18-8F9E33EC021F}" type="slidenum">
              <a:rPr lang="de-CH">
                <a:solidFill>
                  <a:srgbClr val="000000"/>
                </a:solidFill>
              </a:rPr>
              <a:pPr/>
              <a:t>‹Nr.›</a:t>
            </a:fld>
            <a:endParaRPr lang="de-CH">
              <a:solidFill>
                <a:srgbClr val="000000"/>
              </a:solidFill>
            </a:endParaRPr>
          </a:p>
        </p:txBody>
      </p:sp>
      <p:sp>
        <p:nvSpPr>
          <p:cNvPr id="10" name="Textplatzhalter 9"/>
          <p:cNvSpPr>
            <a:spLocks noGrp="1"/>
          </p:cNvSpPr>
          <p:nvPr>
            <p:ph type="body" sz="quarter" idx="13" hasCustomPrompt="1"/>
          </p:nvPr>
        </p:nvSpPr>
        <p:spPr>
          <a:xfrm>
            <a:off x="737999" y="2843999"/>
            <a:ext cx="9219600" cy="3816000"/>
          </a:xfrm>
          <a:solidFill>
            <a:schemeClr val="accent1"/>
          </a:solidFill>
        </p:spPr>
        <p:txBody>
          <a:bodyPr anchor="ctr"/>
          <a:lstStyle>
            <a:lvl1pPr algn="ctr">
              <a:defRPr sz="2100" b="0" baseline="0">
                <a:solidFill>
                  <a:schemeClr val="tx1"/>
                </a:solidFill>
              </a:defRPr>
            </a:lvl1pPr>
          </a:lstStyle>
          <a:p>
            <a:pPr lvl="0"/>
            <a:r>
              <a:rPr lang="de-CH" dirty="0" smtClean="0"/>
              <a:t>Durch Bild oder Grafik ersetzen (Grösse und Position beibehalten)</a:t>
            </a:r>
            <a:endParaRPr lang="de-CH" dirty="0"/>
          </a:p>
        </p:txBody>
      </p:sp>
      <p:sp>
        <p:nvSpPr>
          <p:cNvPr id="12" name="Textplatzhalter 11"/>
          <p:cNvSpPr>
            <a:spLocks noGrp="1"/>
          </p:cNvSpPr>
          <p:nvPr>
            <p:ph type="body" sz="quarter" idx="14" hasCustomPrompt="1"/>
          </p:nvPr>
        </p:nvSpPr>
        <p:spPr>
          <a:xfrm>
            <a:off x="738000" y="1508399"/>
            <a:ext cx="9212400" cy="1119600"/>
          </a:xfrm>
        </p:spPr>
        <p:txBody>
          <a:bodyPr/>
          <a:lstStyle>
            <a:lvl1pPr>
              <a:spcBef>
                <a:spcPts val="900"/>
              </a:spcBef>
              <a:defRPr sz="1700" b="0">
                <a:solidFill>
                  <a:schemeClr val="tx1"/>
                </a:solidFill>
              </a:defRPr>
            </a:lvl1pPr>
          </a:lstStyle>
          <a:p>
            <a:pPr lvl="0"/>
            <a:r>
              <a:rPr lang="de-CH" dirty="0" smtClean="0"/>
              <a:t>Text durch Klicken hinzufügen</a:t>
            </a:r>
            <a:endParaRPr lang="de-CH" dirty="0"/>
          </a:p>
        </p:txBody>
      </p:sp>
    </p:spTree>
    <p:extLst>
      <p:ext uri="{BB962C8B-B14F-4D97-AF65-F5344CB8AC3E}">
        <p14:creationId xmlns:p14="http://schemas.microsoft.com/office/powerpoint/2010/main" val="111363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el und Inhalt">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lvl1pPr>
              <a:defRPr/>
            </a:lvl1pPr>
          </a:lstStyle>
          <a:p>
            <a:fld id="{168E427A-9BD4-4A47-A671-CA94BA10FC52}" type="datetime1">
              <a:rPr lang="de-CH" smtClean="0">
                <a:solidFill>
                  <a:srgbClr val="000000"/>
                </a:solidFill>
              </a:rPr>
              <a:t>04.10.2015</a:t>
            </a:fld>
            <a:endParaRPr lang="de-CH">
              <a:solidFill>
                <a:srgbClr val="000000"/>
              </a:solidFill>
            </a:endParaRPr>
          </a:p>
        </p:txBody>
      </p:sp>
      <p:sp>
        <p:nvSpPr>
          <p:cNvPr id="5" name="Fußzeilenplatzhalter 4"/>
          <p:cNvSpPr>
            <a:spLocks noGrp="1"/>
          </p:cNvSpPr>
          <p:nvPr>
            <p:ph type="ftr" sz="quarter" idx="11"/>
          </p:nvPr>
        </p:nvSpPr>
        <p:spPr/>
        <p:txBody>
          <a:bodyPr/>
          <a:lstStyle>
            <a:lvl1pPr>
              <a:defRPr/>
            </a:lvl1pPr>
          </a:lstStyle>
          <a:p>
            <a:r>
              <a:rPr lang="de-CH" dirty="0" smtClean="0">
                <a:solidFill>
                  <a:srgbClr val="000000"/>
                </a:solidFill>
              </a:rPr>
              <a:t>Institut </a:t>
            </a:r>
            <a:r>
              <a:rPr lang="de-CH" dirty="0" err="1" smtClean="0">
                <a:solidFill>
                  <a:srgbClr val="000000"/>
                </a:solidFill>
              </a:rPr>
              <a:t>Nonprofit</a:t>
            </a:r>
            <a:r>
              <a:rPr lang="de-CH" dirty="0" smtClean="0">
                <a:solidFill>
                  <a:srgbClr val="000000"/>
                </a:solidFill>
              </a:rPr>
              <a:t> und Public Management, Matthias Meyer</a:t>
            </a:r>
          </a:p>
        </p:txBody>
      </p:sp>
      <p:sp>
        <p:nvSpPr>
          <p:cNvPr id="6" name="Foliennummernplatzhalter 5"/>
          <p:cNvSpPr>
            <a:spLocks noGrp="1"/>
          </p:cNvSpPr>
          <p:nvPr>
            <p:ph type="sldNum" sz="quarter" idx="12"/>
          </p:nvPr>
        </p:nvSpPr>
        <p:spPr/>
        <p:txBody>
          <a:bodyPr/>
          <a:lstStyle>
            <a:lvl1pPr>
              <a:defRPr/>
            </a:lvl1pPr>
          </a:lstStyle>
          <a:p>
            <a:fld id="{FE73514E-FF0B-4619-AA18-8F9E33EC021F}" type="slidenum">
              <a:rPr lang="de-CH">
                <a:solidFill>
                  <a:srgbClr val="000000"/>
                </a:solidFill>
              </a:rPr>
              <a:pPr/>
              <a:t>‹Nr.›</a:t>
            </a:fld>
            <a:endParaRPr lang="de-CH">
              <a:solidFill>
                <a:srgbClr val="000000"/>
              </a:solidFill>
            </a:endParaRPr>
          </a:p>
        </p:txBody>
      </p:sp>
      <p:sp>
        <p:nvSpPr>
          <p:cNvPr id="3" name="Textplatzhalter 2"/>
          <p:cNvSpPr>
            <a:spLocks noGrp="1"/>
          </p:cNvSpPr>
          <p:nvPr>
            <p:ph type="body" sz="quarter" idx="13" hasCustomPrompt="1"/>
          </p:nvPr>
        </p:nvSpPr>
        <p:spPr>
          <a:xfrm>
            <a:off x="737999" y="1512000"/>
            <a:ext cx="9219600" cy="4788000"/>
          </a:xfrm>
          <a:solidFill>
            <a:schemeClr val="accent1"/>
          </a:solidFill>
        </p:spPr>
        <p:txBody>
          <a:bodyPr anchor="ctr"/>
          <a:lstStyle>
            <a:lvl1pPr algn="ctr">
              <a:defRPr sz="2100" b="0" baseline="0"/>
            </a:lvl1pPr>
          </a:lstStyle>
          <a:p>
            <a:pPr lvl="0"/>
            <a:r>
              <a:rPr lang="de-CH" dirty="0" smtClean="0"/>
              <a:t>Durch Bild oder Grafik ersetzen (Grösse und Position beibehalten)</a:t>
            </a:r>
            <a:endParaRPr lang="de-CH" dirty="0"/>
          </a:p>
        </p:txBody>
      </p:sp>
      <p:sp>
        <p:nvSpPr>
          <p:cNvPr id="8" name="Textplatzhalter 7"/>
          <p:cNvSpPr>
            <a:spLocks noGrp="1"/>
          </p:cNvSpPr>
          <p:nvPr>
            <p:ph type="body" sz="quarter" idx="14" hasCustomPrompt="1"/>
          </p:nvPr>
        </p:nvSpPr>
        <p:spPr>
          <a:xfrm>
            <a:off x="738188" y="6476400"/>
            <a:ext cx="9212400" cy="720000"/>
          </a:xfrm>
        </p:spPr>
        <p:txBody>
          <a:bodyPr/>
          <a:lstStyle>
            <a:lvl1pPr>
              <a:spcBef>
                <a:spcPts val="800"/>
              </a:spcBef>
              <a:defRPr sz="1500" b="0"/>
            </a:lvl1pPr>
          </a:lstStyle>
          <a:p>
            <a:pPr lvl="0"/>
            <a:r>
              <a:rPr lang="de-CH" dirty="0" smtClean="0"/>
              <a:t>Text durch Klicken hinzufügen</a:t>
            </a:r>
            <a:endParaRPr lang="de-CH" dirty="0"/>
          </a:p>
        </p:txBody>
      </p:sp>
    </p:spTree>
    <p:extLst>
      <p:ext uri="{BB962C8B-B14F-4D97-AF65-F5344CB8AC3E}">
        <p14:creationId xmlns:p14="http://schemas.microsoft.com/office/powerpoint/2010/main" val="2260773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fld id="{9E7D31B9-878C-46A5-9D4B-DDE2F80ACD24}" type="datetime1">
              <a:rPr lang="de-CH" smtClean="0">
                <a:solidFill>
                  <a:srgbClr val="000000"/>
                </a:solidFill>
              </a:rPr>
              <a:t>04.10.2015</a:t>
            </a:fld>
            <a:endParaRPr lang="de-CH">
              <a:solidFill>
                <a:srgbClr val="000000"/>
              </a:solidFill>
            </a:endParaRPr>
          </a:p>
        </p:txBody>
      </p:sp>
      <p:sp>
        <p:nvSpPr>
          <p:cNvPr id="3" name="Fußzeilenplatzhalter 2"/>
          <p:cNvSpPr>
            <a:spLocks noGrp="1"/>
          </p:cNvSpPr>
          <p:nvPr>
            <p:ph type="ftr" sz="quarter" idx="11"/>
          </p:nvPr>
        </p:nvSpPr>
        <p:spPr/>
        <p:txBody>
          <a:bodyPr/>
          <a:lstStyle>
            <a:lvl1pPr>
              <a:defRPr/>
            </a:lvl1pPr>
          </a:lstStyle>
          <a:p>
            <a:r>
              <a:rPr lang="de-CH" dirty="0" smtClean="0">
                <a:solidFill>
                  <a:srgbClr val="000000"/>
                </a:solidFill>
              </a:rPr>
              <a:t>Institut </a:t>
            </a:r>
            <a:r>
              <a:rPr lang="de-CH" dirty="0" err="1" smtClean="0">
                <a:solidFill>
                  <a:srgbClr val="000000"/>
                </a:solidFill>
              </a:rPr>
              <a:t>Nonprofit</a:t>
            </a:r>
            <a:r>
              <a:rPr lang="de-CH" dirty="0" smtClean="0">
                <a:solidFill>
                  <a:srgbClr val="000000"/>
                </a:solidFill>
              </a:rPr>
              <a:t> und Public Management, Matthias Meyer</a:t>
            </a:r>
          </a:p>
        </p:txBody>
      </p:sp>
      <p:sp>
        <p:nvSpPr>
          <p:cNvPr id="4" name="Foliennummernplatzhalter 3"/>
          <p:cNvSpPr>
            <a:spLocks noGrp="1"/>
          </p:cNvSpPr>
          <p:nvPr>
            <p:ph type="sldNum" sz="quarter" idx="12"/>
          </p:nvPr>
        </p:nvSpPr>
        <p:spPr/>
        <p:txBody>
          <a:bodyPr/>
          <a:lstStyle>
            <a:lvl1pPr>
              <a:defRPr/>
            </a:lvl1pPr>
          </a:lstStyle>
          <a:p>
            <a:fld id="{351188DD-6605-4EF4-9E67-B567F731CE68}" type="slidenum">
              <a:rPr lang="de-CH">
                <a:solidFill>
                  <a:srgbClr val="000000"/>
                </a:solidFill>
              </a:rPr>
              <a:pPr/>
              <a:t>‹Nr.›</a:t>
            </a:fld>
            <a:endParaRPr lang="de-CH">
              <a:solidFill>
                <a:srgbClr val="000000"/>
              </a:solidFill>
            </a:endParaRPr>
          </a:p>
        </p:txBody>
      </p:sp>
      <p:sp>
        <p:nvSpPr>
          <p:cNvPr id="8" name="Rectangle 2"/>
          <p:cNvSpPr>
            <a:spLocks noGrp="1" noChangeArrowheads="1"/>
          </p:cNvSpPr>
          <p:nvPr>
            <p:ph type="title" hasCustomPrompt="1"/>
          </p:nvPr>
        </p:nvSpPr>
        <p:spPr>
          <a:xfrm>
            <a:off x="5491163" y="1509713"/>
            <a:ext cx="4459287" cy="361950"/>
          </a:xfrm>
        </p:spPr>
        <p:txBody>
          <a:bodyPr/>
          <a:lstStyle>
            <a:lvl1pPr>
              <a:defRPr sz="2000" b="1" i="0" baseline="0"/>
            </a:lvl1pPr>
          </a:lstStyle>
          <a:p>
            <a:r>
              <a:rPr lang="de-DE" dirty="0" smtClean="0"/>
              <a:t>Titel durch Klicken hinzufügen</a:t>
            </a:r>
            <a:endParaRPr lang="de-DE" dirty="0"/>
          </a:p>
        </p:txBody>
      </p:sp>
      <p:sp>
        <p:nvSpPr>
          <p:cNvPr id="9" name="Rectangle 3"/>
          <p:cNvSpPr>
            <a:spLocks noGrp="1" noChangeArrowheads="1"/>
          </p:cNvSpPr>
          <p:nvPr>
            <p:ph type="body" idx="1" hasCustomPrompt="1"/>
          </p:nvPr>
        </p:nvSpPr>
        <p:spPr>
          <a:xfrm>
            <a:off x="5491163" y="2197100"/>
            <a:ext cx="4460875" cy="4464050"/>
          </a:xfrm>
        </p:spPr>
        <p:txBody>
          <a:bodyPr/>
          <a:lstStyle>
            <a:lvl1pPr>
              <a:spcBef>
                <a:spcPts val="1200"/>
              </a:spcBef>
              <a:defRPr sz="2000" b="0" i="0" baseline="0"/>
            </a:lvl1pPr>
          </a:lstStyle>
          <a:p>
            <a:pPr lvl="0"/>
            <a:r>
              <a:rPr lang="de-DE" dirty="0" smtClean="0"/>
              <a:t>Text durch Klicken hinzufügen</a:t>
            </a:r>
          </a:p>
        </p:txBody>
      </p:sp>
      <p:sp>
        <p:nvSpPr>
          <p:cNvPr id="6" name="Textplatzhalter 5"/>
          <p:cNvSpPr>
            <a:spLocks noGrp="1"/>
          </p:cNvSpPr>
          <p:nvPr>
            <p:ph type="body" sz="quarter" idx="13" hasCustomPrompt="1"/>
          </p:nvPr>
        </p:nvSpPr>
        <p:spPr>
          <a:xfrm>
            <a:off x="738000" y="1512000"/>
            <a:ext cx="4467600" cy="5151600"/>
          </a:xfrm>
          <a:solidFill>
            <a:schemeClr val="accent1"/>
          </a:solidFill>
        </p:spPr>
        <p:txBody>
          <a:bodyPr anchor="ctr"/>
          <a:lstStyle>
            <a:lvl1pPr algn="ctr">
              <a:defRPr sz="2100" b="0" baseline="0"/>
            </a:lvl1pPr>
          </a:lstStyle>
          <a:p>
            <a:pPr lvl="0"/>
            <a:r>
              <a:rPr lang="de-CH" sz="2000" b="0" dirty="0" smtClean="0"/>
              <a:t>Durch Bild oder Grafik ersetzen (Grösse und Position beibehalten)</a:t>
            </a:r>
            <a:endParaRPr lang="de-CH" dirty="0"/>
          </a:p>
        </p:txBody>
      </p:sp>
    </p:spTree>
    <p:extLst>
      <p:ext uri="{BB962C8B-B14F-4D97-AF65-F5344CB8AC3E}">
        <p14:creationId xmlns:p14="http://schemas.microsoft.com/office/powerpoint/2010/main" val="3380484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38188" y="1476375"/>
            <a:ext cx="9213850"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CH" dirty="0" smtClean="0"/>
              <a:t>Mastertitelformat bearbeiten</a:t>
            </a:r>
          </a:p>
        </p:txBody>
      </p:sp>
      <p:sp>
        <p:nvSpPr>
          <p:cNvPr id="1027" name="Rectangle 3"/>
          <p:cNvSpPr>
            <a:spLocks noGrp="1" noChangeArrowheads="1"/>
          </p:cNvSpPr>
          <p:nvPr>
            <p:ph type="body" idx="1"/>
          </p:nvPr>
        </p:nvSpPr>
        <p:spPr bwMode="auto">
          <a:xfrm>
            <a:off x="738188" y="2197100"/>
            <a:ext cx="9213850" cy="259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p:txBody>
      </p:sp>
      <p:sp>
        <p:nvSpPr>
          <p:cNvPr id="1028" name="Rectangle 4"/>
          <p:cNvSpPr>
            <a:spLocks noGrp="1" noChangeArrowheads="1"/>
          </p:cNvSpPr>
          <p:nvPr>
            <p:ph type="dt" sz="half" idx="2"/>
          </p:nvPr>
        </p:nvSpPr>
        <p:spPr bwMode="auto">
          <a:xfrm>
            <a:off x="8221663" y="7197725"/>
            <a:ext cx="865187"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defTabSz="1042988">
              <a:defRPr sz="1200"/>
            </a:lvl1pPr>
          </a:lstStyle>
          <a:p>
            <a:fld id="{7177E68C-6167-4437-9E48-D23688EFD255}" type="datetime1">
              <a:rPr lang="de-CH" smtClean="0">
                <a:solidFill>
                  <a:srgbClr val="000000"/>
                </a:solidFill>
              </a:rPr>
              <a:t>04.10.2015</a:t>
            </a:fld>
            <a:endParaRPr lang="de-CH">
              <a:solidFill>
                <a:srgbClr val="000000"/>
              </a:solidFill>
            </a:endParaRPr>
          </a:p>
        </p:txBody>
      </p:sp>
      <p:sp>
        <p:nvSpPr>
          <p:cNvPr id="1029" name="Rectangle 5"/>
          <p:cNvSpPr>
            <a:spLocks noGrp="1" noChangeArrowheads="1"/>
          </p:cNvSpPr>
          <p:nvPr>
            <p:ph type="ftr" sz="quarter" idx="3"/>
          </p:nvPr>
        </p:nvSpPr>
        <p:spPr bwMode="auto">
          <a:xfrm>
            <a:off x="736600" y="7197725"/>
            <a:ext cx="748506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defTabSz="1042988">
              <a:defRPr sz="1200"/>
            </a:lvl1pPr>
          </a:lstStyle>
          <a:p>
            <a:r>
              <a:rPr lang="de-CH" dirty="0" smtClean="0">
                <a:solidFill>
                  <a:srgbClr val="000000"/>
                </a:solidFill>
              </a:rPr>
              <a:t>Institut </a:t>
            </a:r>
            <a:r>
              <a:rPr lang="de-CH" dirty="0" err="1" smtClean="0">
                <a:solidFill>
                  <a:srgbClr val="000000"/>
                </a:solidFill>
              </a:rPr>
              <a:t>Nonprofit</a:t>
            </a:r>
            <a:r>
              <a:rPr lang="de-CH" dirty="0" smtClean="0">
                <a:solidFill>
                  <a:srgbClr val="000000"/>
                </a:solidFill>
              </a:rPr>
              <a:t> und Public Management, Matthias Meyer</a:t>
            </a:r>
          </a:p>
        </p:txBody>
      </p:sp>
      <p:sp>
        <p:nvSpPr>
          <p:cNvPr id="1030" name="Rectangle 6"/>
          <p:cNvSpPr>
            <a:spLocks noGrp="1" noChangeArrowheads="1"/>
          </p:cNvSpPr>
          <p:nvPr>
            <p:ph type="sldNum" sz="quarter" idx="4"/>
          </p:nvPr>
        </p:nvSpPr>
        <p:spPr bwMode="auto">
          <a:xfrm>
            <a:off x="9086850" y="7197725"/>
            <a:ext cx="86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defTabSz="1042988">
              <a:defRPr sz="1200"/>
            </a:lvl1pPr>
          </a:lstStyle>
          <a:p>
            <a:fld id="{8C812475-90CC-411E-A993-929AF0D0895B}" type="slidenum">
              <a:rPr lang="de-CH">
                <a:solidFill>
                  <a:srgbClr val="000000"/>
                </a:solidFill>
              </a:rPr>
              <a:pPr/>
              <a:t>‹Nr.›</a:t>
            </a:fld>
            <a:endParaRPr lang="de-CH">
              <a:solidFill>
                <a:srgbClr val="000000"/>
              </a:solidFill>
            </a:endParaRPr>
          </a:p>
        </p:txBody>
      </p:sp>
      <p:sp>
        <p:nvSpPr>
          <p:cNvPr id="1032" name="Line 8"/>
          <p:cNvSpPr>
            <a:spLocks noChangeShapeType="1"/>
          </p:cNvSpPr>
          <p:nvPr/>
        </p:nvSpPr>
        <p:spPr bwMode="auto">
          <a:xfrm>
            <a:off x="738188" y="7161213"/>
            <a:ext cx="921385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solidFill>
                <a:srgbClr val="000000"/>
              </a:solidFill>
            </a:endParaRPr>
          </a:p>
        </p:txBody>
      </p:sp>
      <p:pic>
        <p:nvPicPr>
          <p:cNvPr id="11" name="Picture 16" descr="FHNW_HW"/>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349250" y="250825"/>
            <a:ext cx="34734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1402503"/>
      </p:ext>
    </p:extLst>
  </p:cSld>
  <p:clrMap bg1="lt1" tx1="dk1" bg2="lt2" tx2="dk2" accent1="accent1" accent2="accent2" accent3="accent3" accent4="accent4" accent5="accent5" accent6="accent6" hlink="hlink" folHlink="folHlink"/>
  <p:sldLayoutIdLst>
    <p:sldLayoutId id="2147483714" r:id="rId1"/>
    <p:sldLayoutId id="2147483720" r:id="rId2"/>
    <p:sldLayoutId id="2147483727" r:id="rId3"/>
    <p:sldLayoutId id="2147483728" r:id="rId4"/>
    <p:sldLayoutId id="2147483729" r:id="rId5"/>
  </p:sldLayoutIdLst>
  <p:timing>
    <p:tnLst>
      <p:par>
        <p:cTn id="1" dur="indefinite" restart="never" nodeType="tmRoot"/>
      </p:par>
    </p:tnLst>
  </p:timing>
  <p:hf hdr="0"/>
  <p:txStyles>
    <p:titleStyle>
      <a:lvl1pPr algn="l" defTabSz="1042988" rtl="0" eaLnBrk="1" fontAlgn="base" hangingPunct="1">
        <a:spcBef>
          <a:spcPct val="0"/>
        </a:spcBef>
        <a:spcAft>
          <a:spcPct val="0"/>
        </a:spcAft>
        <a:defRPr sz="3600" b="1" baseline="0">
          <a:solidFill>
            <a:schemeClr val="tx1"/>
          </a:solidFill>
          <a:latin typeface="+mj-lt"/>
          <a:ea typeface="+mj-ea"/>
          <a:cs typeface="+mj-cs"/>
        </a:defRPr>
      </a:lvl1pPr>
      <a:lvl2pPr algn="l" defTabSz="1042988" rtl="0" eaLnBrk="1" fontAlgn="base" hangingPunct="1">
        <a:spcBef>
          <a:spcPct val="0"/>
        </a:spcBef>
        <a:spcAft>
          <a:spcPct val="0"/>
        </a:spcAft>
        <a:defRPr sz="2000" b="1">
          <a:solidFill>
            <a:schemeClr val="tx2"/>
          </a:solidFill>
          <a:latin typeface="Arial" charset="0"/>
        </a:defRPr>
      </a:lvl2pPr>
      <a:lvl3pPr algn="l" defTabSz="1042988" rtl="0" eaLnBrk="1" fontAlgn="base" hangingPunct="1">
        <a:spcBef>
          <a:spcPct val="0"/>
        </a:spcBef>
        <a:spcAft>
          <a:spcPct val="0"/>
        </a:spcAft>
        <a:defRPr sz="2000" b="1">
          <a:solidFill>
            <a:schemeClr val="tx2"/>
          </a:solidFill>
          <a:latin typeface="Arial" charset="0"/>
        </a:defRPr>
      </a:lvl3pPr>
      <a:lvl4pPr algn="l" defTabSz="1042988" rtl="0" eaLnBrk="1" fontAlgn="base" hangingPunct="1">
        <a:spcBef>
          <a:spcPct val="0"/>
        </a:spcBef>
        <a:spcAft>
          <a:spcPct val="0"/>
        </a:spcAft>
        <a:defRPr sz="2000" b="1">
          <a:solidFill>
            <a:schemeClr val="tx2"/>
          </a:solidFill>
          <a:latin typeface="Arial" charset="0"/>
        </a:defRPr>
      </a:lvl4pPr>
      <a:lvl5pPr algn="l" defTabSz="1042988" rtl="0" eaLnBrk="1" fontAlgn="base" hangingPunct="1">
        <a:spcBef>
          <a:spcPct val="0"/>
        </a:spcBef>
        <a:spcAft>
          <a:spcPct val="0"/>
        </a:spcAft>
        <a:defRPr sz="2000" b="1">
          <a:solidFill>
            <a:schemeClr val="tx2"/>
          </a:solidFill>
          <a:latin typeface="Arial" charset="0"/>
        </a:defRPr>
      </a:lvl5pPr>
      <a:lvl6pPr marL="457200" algn="l" defTabSz="1042988" rtl="0" eaLnBrk="1" fontAlgn="base" hangingPunct="1">
        <a:spcBef>
          <a:spcPct val="0"/>
        </a:spcBef>
        <a:spcAft>
          <a:spcPct val="0"/>
        </a:spcAft>
        <a:defRPr sz="2000" b="1">
          <a:solidFill>
            <a:schemeClr val="tx2"/>
          </a:solidFill>
          <a:latin typeface="Arial" charset="0"/>
        </a:defRPr>
      </a:lvl6pPr>
      <a:lvl7pPr marL="914400" algn="l" defTabSz="1042988" rtl="0" eaLnBrk="1" fontAlgn="base" hangingPunct="1">
        <a:spcBef>
          <a:spcPct val="0"/>
        </a:spcBef>
        <a:spcAft>
          <a:spcPct val="0"/>
        </a:spcAft>
        <a:defRPr sz="2000" b="1">
          <a:solidFill>
            <a:schemeClr val="tx2"/>
          </a:solidFill>
          <a:latin typeface="Arial" charset="0"/>
        </a:defRPr>
      </a:lvl7pPr>
      <a:lvl8pPr marL="1371600" algn="l" defTabSz="1042988" rtl="0" eaLnBrk="1" fontAlgn="base" hangingPunct="1">
        <a:spcBef>
          <a:spcPct val="0"/>
        </a:spcBef>
        <a:spcAft>
          <a:spcPct val="0"/>
        </a:spcAft>
        <a:defRPr sz="2000" b="1">
          <a:solidFill>
            <a:schemeClr val="tx2"/>
          </a:solidFill>
          <a:latin typeface="Arial" charset="0"/>
        </a:defRPr>
      </a:lvl8pPr>
      <a:lvl9pPr marL="1828800" algn="l" defTabSz="1042988" rtl="0" eaLnBrk="1" fontAlgn="base" hangingPunct="1">
        <a:spcBef>
          <a:spcPct val="0"/>
        </a:spcBef>
        <a:spcAft>
          <a:spcPct val="0"/>
        </a:spcAft>
        <a:defRPr sz="2000" b="1">
          <a:solidFill>
            <a:schemeClr val="tx2"/>
          </a:solidFill>
          <a:latin typeface="Arial" charset="0"/>
        </a:defRPr>
      </a:lvl9pPr>
    </p:titleStyle>
    <p:bodyStyle>
      <a:lvl1pPr algn="l" defTabSz="1042988" rtl="0" eaLnBrk="1" fontAlgn="base" hangingPunct="1">
        <a:lnSpc>
          <a:spcPct val="115000"/>
        </a:lnSpc>
        <a:spcBef>
          <a:spcPct val="100000"/>
        </a:spcBef>
        <a:spcAft>
          <a:spcPct val="0"/>
        </a:spcAft>
        <a:defRPr sz="2600" b="1">
          <a:solidFill>
            <a:schemeClr val="tx1"/>
          </a:solidFill>
          <a:latin typeface="+mn-lt"/>
          <a:ea typeface="+mn-ea"/>
          <a:cs typeface="+mn-cs"/>
        </a:defRPr>
      </a:lvl1pPr>
      <a:lvl2pPr marL="352425" indent="-171450"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2pPr>
      <a:lvl3pPr marL="712788" indent="-169863"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3pPr>
      <a:lvl4pPr marL="1073150" indent="-180975"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4pPr>
      <a:lvl5pPr marL="14319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5pPr>
      <a:lvl6pPr marL="18891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6pPr>
      <a:lvl7pPr marL="23463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7pPr>
      <a:lvl8pPr marL="28035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8pPr>
      <a:lvl9pPr marL="32607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p:txBody>
          <a:bodyPr/>
          <a:lstStyle/>
          <a:p>
            <a:r>
              <a:rPr lang="en-GB" sz="2800" dirty="0" smtClean="0"/>
              <a:t>Ideas for future research</a:t>
            </a:r>
            <a:endParaRPr lang="de-CH" dirty="0"/>
          </a:p>
        </p:txBody>
      </p:sp>
      <p:sp>
        <p:nvSpPr>
          <p:cNvPr id="3" name="Titel 2"/>
          <p:cNvSpPr>
            <a:spLocks noGrp="1"/>
          </p:cNvSpPr>
          <p:nvPr>
            <p:ph type="title"/>
          </p:nvPr>
        </p:nvSpPr>
        <p:spPr>
          <a:xfrm>
            <a:off x="736600" y="1509713"/>
            <a:ext cx="9722668" cy="470718"/>
          </a:xfrm>
        </p:spPr>
        <p:txBody>
          <a:bodyPr/>
          <a:lstStyle/>
          <a:p>
            <a:r>
              <a:rPr lang="en-GB" dirty="0"/>
              <a:t>Governmental </a:t>
            </a:r>
            <a:r>
              <a:rPr lang="en-GB" dirty="0" smtClean="0"/>
              <a:t>Services: </a:t>
            </a:r>
            <a:r>
              <a:rPr lang="en-GB" sz="3200" dirty="0"/>
              <a:t>what’s the NGO’s Role</a:t>
            </a:r>
            <a:endParaRPr lang="de-CH" dirty="0"/>
          </a:p>
        </p:txBody>
      </p:sp>
      <p:sp>
        <p:nvSpPr>
          <p:cNvPr id="4" name="Textplatzhalter 3"/>
          <p:cNvSpPr>
            <a:spLocks noGrp="1"/>
          </p:cNvSpPr>
          <p:nvPr>
            <p:ph type="body" sz="quarter" idx="11"/>
          </p:nvPr>
        </p:nvSpPr>
        <p:spPr/>
        <p:txBody>
          <a:bodyPr/>
          <a:lstStyle/>
          <a:p>
            <a:endParaRPr lang="de-CH"/>
          </a:p>
        </p:txBody>
      </p:sp>
      <p:sp>
        <p:nvSpPr>
          <p:cNvPr id="5" name="Rechteck 4"/>
          <p:cNvSpPr/>
          <p:nvPr/>
        </p:nvSpPr>
        <p:spPr>
          <a:xfrm>
            <a:off x="3546500" y="6012879"/>
            <a:ext cx="6417295" cy="830997"/>
          </a:xfrm>
          <a:prstGeom prst="rect">
            <a:avLst/>
          </a:prstGeom>
        </p:spPr>
        <p:txBody>
          <a:bodyPr wrap="square">
            <a:spAutoFit/>
          </a:bodyPr>
          <a:lstStyle/>
          <a:p>
            <a:r>
              <a:rPr lang="en-GB" sz="2400" dirty="0"/>
              <a:t>Matthias </a:t>
            </a:r>
            <a:r>
              <a:rPr lang="en-GB" sz="2400" dirty="0" smtClean="0"/>
              <a:t>Meyer</a:t>
            </a:r>
            <a:br>
              <a:rPr lang="en-GB" sz="2400" dirty="0" smtClean="0"/>
            </a:br>
            <a:r>
              <a:rPr lang="en-GB" sz="2400" dirty="0" err="1" smtClean="0"/>
              <a:t>Institut</a:t>
            </a:r>
            <a:r>
              <a:rPr lang="en-GB" sz="2400" dirty="0" smtClean="0"/>
              <a:t> </a:t>
            </a:r>
            <a:r>
              <a:rPr lang="en-GB" sz="2400" dirty="0"/>
              <a:t>for </a:t>
            </a:r>
            <a:r>
              <a:rPr lang="en-GB" sz="2400" dirty="0" err="1"/>
              <a:t>Nonprofit</a:t>
            </a:r>
            <a:r>
              <a:rPr lang="en-GB" sz="2400" dirty="0"/>
              <a:t> and Public Management</a:t>
            </a:r>
            <a:endParaRPr lang="en-GB" sz="2400" dirty="0"/>
          </a:p>
        </p:txBody>
      </p:sp>
    </p:spTree>
    <p:extLst>
      <p:ext uri="{BB962C8B-B14F-4D97-AF65-F5344CB8AC3E}">
        <p14:creationId xmlns:p14="http://schemas.microsoft.com/office/powerpoint/2010/main" val="38069335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E48492E-72D1-4785-9351-8AE1E40FBA2D}" type="datetime1">
              <a:rPr lang="de-CH" smtClean="0">
                <a:solidFill>
                  <a:srgbClr val="000000"/>
                </a:solidFill>
              </a:rPr>
              <a:t>04.10.2015</a:t>
            </a:fld>
            <a:endParaRPr lang="de-CH">
              <a:solidFill>
                <a:srgbClr val="000000"/>
              </a:solidFill>
            </a:endParaRPr>
          </a:p>
        </p:txBody>
      </p:sp>
      <p:sp>
        <p:nvSpPr>
          <p:cNvPr id="3" name="Fußzeilenplatzhalter 2"/>
          <p:cNvSpPr>
            <a:spLocks noGrp="1"/>
          </p:cNvSpPr>
          <p:nvPr>
            <p:ph type="ftr" sz="quarter" idx="11"/>
          </p:nvPr>
        </p:nvSpPr>
        <p:spPr/>
        <p:txBody>
          <a:bodyPr/>
          <a:lstStyle/>
          <a:p>
            <a:r>
              <a:rPr lang="de-CH" smtClean="0">
                <a:solidFill>
                  <a:srgbClr val="000000"/>
                </a:solidFill>
              </a:rPr>
              <a:t>Institut Nonprofit und Public Management, Matthias Meyer</a:t>
            </a:r>
            <a:endParaRPr lang="de-CH" dirty="0">
              <a:solidFill>
                <a:srgbClr val="000000"/>
              </a:solidFill>
            </a:endParaRPr>
          </a:p>
        </p:txBody>
      </p:sp>
      <p:sp>
        <p:nvSpPr>
          <p:cNvPr id="4" name="Foliennummernplatzhalter 3"/>
          <p:cNvSpPr>
            <a:spLocks noGrp="1"/>
          </p:cNvSpPr>
          <p:nvPr>
            <p:ph type="sldNum" sz="quarter" idx="12"/>
          </p:nvPr>
        </p:nvSpPr>
        <p:spPr/>
        <p:txBody>
          <a:bodyPr/>
          <a:lstStyle/>
          <a:p>
            <a:fld id="{351188DD-6605-4EF4-9E67-B567F731CE68}" type="slidenum">
              <a:rPr lang="de-CH" smtClean="0">
                <a:solidFill>
                  <a:srgbClr val="000000"/>
                </a:solidFill>
              </a:rPr>
              <a:pPr/>
              <a:t>10</a:t>
            </a:fld>
            <a:endParaRPr lang="de-CH">
              <a:solidFill>
                <a:srgbClr val="000000"/>
              </a:solidFill>
            </a:endParaRPr>
          </a:p>
        </p:txBody>
      </p:sp>
      <p:sp>
        <p:nvSpPr>
          <p:cNvPr id="5" name="Titel 4"/>
          <p:cNvSpPr>
            <a:spLocks noGrp="1"/>
          </p:cNvSpPr>
          <p:nvPr>
            <p:ph type="title"/>
          </p:nvPr>
        </p:nvSpPr>
        <p:spPr/>
        <p:txBody>
          <a:bodyPr/>
          <a:lstStyle/>
          <a:p>
            <a:r>
              <a:rPr lang="en-GB" dirty="0" smtClean="0"/>
              <a:t>Basis </a:t>
            </a:r>
            <a:r>
              <a:rPr lang="en-GB" dirty="0"/>
              <a:t>for future </a:t>
            </a:r>
            <a:r>
              <a:rPr lang="en-GB" dirty="0" smtClean="0"/>
              <a:t>research /1</a:t>
            </a:r>
            <a:endParaRPr lang="de-CH" dirty="0"/>
          </a:p>
        </p:txBody>
      </p:sp>
      <p:sp>
        <p:nvSpPr>
          <p:cNvPr id="6" name="Textplatzhalter 5"/>
          <p:cNvSpPr>
            <a:spLocks noGrp="1"/>
          </p:cNvSpPr>
          <p:nvPr>
            <p:ph type="body" idx="1"/>
          </p:nvPr>
        </p:nvSpPr>
        <p:spPr/>
        <p:txBody>
          <a:bodyPr/>
          <a:lstStyle/>
          <a:p>
            <a:pPr marL="1347788" indent="-1347788"/>
            <a:r>
              <a:rPr lang="en-GB" dirty="0"/>
              <a:t>Literature:	There is a good basic of models in the international literature but the Swiss situation is very special and most of the models need to be adopted (New Public Management is in Switzerland </a:t>
            </a:r>
            <a:r>
              <a:rPr lang="en-GB" dirty="0" err="1"/>
              <a:t>Wirkungsorientierte</a:t>
            </a:r>
            <a:r>
              <a:rPr lang="en-GB" dirty="0"/>
              <a:t> </a:t>
            </a:r>
            <a:r>
              <a:rPr lang="en-GB" dirty="0" err="1"/>
              <a:t>Verwaltung</a:t>
            </a:r>
            <a:r>
              <a:rPr lang="en-GB" dirty="0"/>
              <a:t>)</a:t>
            </a:r>
          </a:p>
          <a:p>
            <a:pPr marL="1347788" indent="-1347788"/>
            <a:r>
              <a:rPr lang="en-GB" dirty="0"/>
              <a:t>	The Swiss literature is mainly very specific and take the Cantons and the bigger communities in focus. There is very little literature / research on small communities.</a:t>
            </a:r>
          </a:p>
          <a:p>
            <a:pPr marL="1347788" indent="-1347788"/>
            <a:r>
              <a:rPr lang="en-GB" dirty="0"/>
              <a:t>	Their is no research on the importance of the NGOs for the public services of small communities available. A first project has been proposed this summer to the </a:t>
            </a:r>
            <a:r>
              <a:rPr lang="en-GB" dirty="0" err="1"/>
              <a:t>Gebert</a:t>
            </a:r>
            <a:r>
              <a:rPr lang="en-GB" dirty="0"/>
              <a:t> </a:t>
            </a:r>
            <a:r>
              <a:rPr lang="en-GB" dirty="0" err="1"/>
              <a:t>Rüf</a:t>
            </a:r>
            <a:r>
              <a:rPr lang="en-GB" dirty="0"/>
              <a:t> Foundation (2 years project</a:t>
            </a:r>
            <a:r>
              <a:rPr lang="en-GB" dirty="0" smtClean="0"/>
              <a:t>).</a:t>
            </a:r>
            <a:endParaRPr lang="en-GB" dirty="0"/>
          </a:p>
        </p:txBody>
      </p:sp>
    </p:spTree>
    <p:extLst>
      <p:ext uri="{BB962C8B-B14F-4D97-AF65-F5344CB8AC3E}">
        <p14:creationId xmlns:p14="http://schemas.microsoft.com/office/powerpoint/2010/main" val="30515315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E48492E-72D1-4785-9351-8AE1E40FBA2D}" type="datetime1">
              <a:rPr lang="de-CH" smtClean="0">
                <a:solidFill>
                  <a:srgbClr val="000000"/>
                </a:solidFill>
              </a:rPr>
              <a:t>04.10.2015</a:t>
            </a:fld>
            <a:endParaRPr lang="de-CH">
              <a:solidFill>
                <a:srgbClr val="000000"/>
              </a:solidFill>
            </a:endParaRPr>
          </a:p>
        </p:txBody>
      </p:sp>
      <p:sp>
        <p:nvSpPr>
          <p:cNvPr id="3" name="Fußzeilenplatzhalter 2"/>
          <p:cNvSpPr>
            <a:spLocks noGrp="1"/>
          </p:cNvSpPr>
          <p:nvPr>
            <p:ph type="ftr" sz="quarter" idx="11"/>
          </p:nvPr>
        </p:nvSpPr>
        <p:spPr/>
        <p:txBody>
          <a:bodyPr/>
          <a:lstStyle/>
          <a:p>
            <a:r>
              <a:rPr lang="de-CH" smtClean="0">
                <a:solidFill>
                  <a:srgbClr val="000000"/>
                </a:solidFill>
              </a:rPr>
              <a:t>Institut Nonprofit und Public Management, Matthias Meyer</a:t>
            </a:r>
            <a:endParaRPr lang="de-CH" dirty="0">
              <a:solidFill>
                <a:srgbClr val="000000"/>
              </a:solidFill>
            </a:endParaRPr>
          </a:p>
        </p:txBody>
      </p:sp>
      <p:sp>
        <p:nvSpPr>
          <p:cNvPr id="4" name="Foliennummernplatzhalter 3"/>
          <p:cNvSpPr>
            <a:spLocks noGrp="1"/>
          </p:cNvSpPr>
          <p:nvPr>
            <p:ph type="sldNum" sz="quarter" idx="12"/>
          </p:nvPr>
        </p:nvSpPr>
        <p:spPr/>
        <p:txBody>
          <a:bodyPr/>
          <a:lstStyle/>
          <a:p>
            <a:fld id="{351188DD-6605-4EF4-9E67-B567F731CE68}" type="slidenum">
              <a:rPr lang="de-CH" smtClean="0">
                <a:solidFill>
                  <a:srgbClr val="000000"/>
                </a:solidFill>
              </a:rPr>
              <a:pPr/>
              <a:t>11</a:t>
            </a:fld>
            <a:endParaRPr lang="de-CH">
              <a:solidFill>
                <a:srgbClr val="000000"/>
              </a:solidFill>
            </a:endParaRPr>
          </a:p>
        </p:txBody>
      </p:sp>
      <p:sp>
        <p:nvSpPr>
          <p:cNvPr id="5" name="Titel 4"/>
          <p:cNvSpPr>
            <a:spLocks noGrp="1"/>
          </p:cNvSpPr>
          <p:nvPr>
            <p:ph type="title"/>
          </p:nvPr>
        </p:nvSpPr>
        <p:spPr/>
        <p:txBody>
          <a:bodyPr/>
          <a:lstStyle/>
          <a:p>
            <a:r>
              <a:rPr lang="en-GB" dirty="0"/>
              <a:t>Basis for future research </a:t>
            </a:r>
            <a:r>
              <a:rPr lang="en-GB" dirty="0" smtClean="0"/>
              <a:t>/2</a:t>
            </a:r>
            <a:endParaRPr lang="de-CH" dirty="0"/>
          </a:p>
        </p:txBody>
      </p:sp>
      <p:sp>
        <p:nvSpPr>
          <p:cNvPr id="6" name="Textplatzhalter 5"/>
          <p:cNvSpPr>
            <a:spLocks noGrp="1"/>
          </p:cNvSpPr>
          <p:nvPr>
            <p:ph type="body" idx="1"/>
          </p:nvPr>
        </p:nvSpPr>
        <p:spPr/>
        <p:txBody>
          <a:bodyPr/>
          <a:lstStyle/>
          <a:p>
            <a:pPr marL="1700213" indent="-1700213"/>
            <a:r>
              <a:rPr lang="en-GB" dirty="0"/>
              <a:t>Field-Access	With the </a:t>
            </a:r>
            <a:r>
              <a:rPr lang="en-GB" dirty="0" err="1"/>
              <a:t>Gemeindeschreiberbefragung</a:t>
            </a:r>
            <a:r>
              <a:rPr lang="en-GB" dirty="0"/>
              <a:t> exists a regular monitoring on global topics of the Swiss communities. This research is done by the KPM, Bern.</a:t>
            </a:r>
          </a:p>
          <a:p>
            <a:pPr marL="1700213" indent="-1700213"/>
            <a:r>
              <a:rPr lang="en-GB" dirty="0"/>
              <a:t>	The cantons and also the communities should have a list with all their partners which are doing a public service (</a:t>
            </a:r>
            <a:r>
              <a:rPr lang="en-GB" dirty="0" err="1"/>
              <a:t>Öffentlichkeitsprinzip</a:t>
            </a:r>
            <a:r>
              <a:rPr lang="en-GB" dirty="0"/>
              <a:t>).</a:t>
            </a:r>
          </a:p>
          <a:p>
            <a:pPr marL="1700213" indent="-1700213"/>
            <a:r>
              <a:rPr lang="en-GB" dirty="0"/>
              <a:t>	There are other registrations, like the IVSE (</a:t>
            </a:r>
            <a:r>
              <a:rPr lang="en-GB" dirty="0" err="1"/>
              <a:t>Interkanonale</a:t>
            </a:r>
            <a:r>
              <a:rPr lang="en-GB" dirty="0"/>
              <a:t> </a:t>
            </a:r>
            <a:r>
              <a:rPr lang="en-GB" dirty="0" err="1"/>
              <a:t>Vereinbarung</a:t>
            </a:r>
            <a:r>
              <a:rPr lang="en-GB" dirty="0"/>
              <a:t> </a:t>
            </a:r>
            <a:r>
              <a:rPr lang="en-GB" dirty="0" err="1"/>
              <a:t>für</a:t>
            </a:r>
            <a:r>
              <a:rPr lang="en-GB" dirty="0"/>
              <a:t> </a:t>
            </a:r>
            <a:r>
              <a:rPr lang="en-GB" dirty="0" err="1"/>
              <a:t>soziale</a:t>
            </a:r>
            <a:r>
              <a:rPr lang="en-GB" dirty="0"/>
              <a:t> </a:t>
            </a:r>
            <a:r>
              <a:rPr lang="en-GB" dirty="0" err="1"/>
              <a:t>Einrichtungen</a:t>
            </a:r>
            <a:r>
              <a:rPr lang="en-GB" dirty="0"/>
              <a:t>)</a:t>
            </a:r>
            <a:endParaRPr lang="de-CH" dirty="0"/>
          </a:p>
          <a:p>
            <a:endParaRPr lang="de-CH" dirty="0"/>
          </a:p>
        </p:txBody>
      </p:sp>
    </p:spTree>
    <p:extLst>
      <p:ext uri="{BB962C8B-B14F-4D97-AF65-F5344CB8AC3E}">
        <p14:creationId xmlns:p14="http://schemas.microsoft.com/office/powerpoint/2010/main" val="20302330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E48492E-72D1-4785-9351-8AE1E40FBA2D}" type="datetime1">
              <a:rPr lang="de-CH" smtClean="0">
                <a:solidFill>
                  <a:srgbClr val="000000"/>
                </a:solidFill>
              </a:rPr>
              <a:t>04.10.2015</a:t>
            </a:fld>
            <a:endParaRPr lang="de-CH">
              <a:solidFill>
                <a:srgbClr val="000000"/>
              </a:solidFill>
            </a:endParaRPr>
          </a:p>
        </p:txBody>
      </p:sp>
      <p:sp>
        <p:nvSpPr>
          <p:cNvPr id="3" name="Fußzeilenplatzhalter 2"/>
          <p:cNvSpPr>
            <a:spLocks noGrp="1"/>
          </p:cNvSpPr>
          <p:nvPr>
            <p:ph type="ftr" sz="quarter" idx="11"/>
          </p:nvPr>
        </p:nvSpPr>
        <p:spPr/>
        <p:txBody>
          <a:bodyPr/>
          <a:lstStyle/>
          <a:p>
            <a:r>
              <a:rPr lang="de-CH" smtClean="0">
                <a:solidFill>
                  <a:srgbClr val="000000"/>
                </a:solidFill>
              </a:rPr>
              <a:t>Institut Nonprofit und Public Management, Matthias Meyer</a:t>
            </a:r>
            <a:endParaRPr lang="de-CH" dirty="0">
              <a:solidFill>
                <a:srgbClr val="000000"/>
              </a:solidFill>
            </a:endParaRPr>
          </a:p>
        </p:txBody>
      </p:sp>
      <p:sp>
        <p:nvSpPr>
          <p:cNvPr id="4" name="Foliennummernplatzhalter 3"/>
          <p:cNvSpPr>
            <a:spLocks noGrp="1"/>
          </p:cNvSpPr>
          <p:nvPr>
            <p:ph type="sldNum" sz="quarter" idx="12"/>
          </p:nvPr>
        </p:nvSpPr>
        <p:spPr/>
        <p:txBody>
          <a:bodyPr/>
          <a:lstStyle/>
          <a:p>
            <a:fld id="{351188DD-6605-4EF4-9E67-B567F731CE68}" type="slidenum">
              <a:rPr lang="de-CH" smtClean="0">
                <a:solidFill>
                  <a:srgbClr val="000000"/>
                </a:solidFill>
              </a:rPr>
              <a:pPr/>
              <a:t>12</a:t>
            </a:fld>
            <a:endParaRPr lang="de-CH">
              <a:solidFill>
                <a:srgbClr val="000000"/>
              </a:solidFill>
            </a:endParaRPr>
          </a:p>
        </p:txBody>
      </p:sp>
      <p:sp>
        <p:nvSpPr>
          <p:cNvPr id="5" name="Titel 4"/>
          <p:cNvSpPr>
            <a:spLocks noGrp="1"/>
          </p:cNvSpPr>
          <p:nvPr>
            <p:ph type="title"/>
          </p:nvPr>
        </p:nvSpPr>
        <p:spPr/>
        <p:txBody>
          <a:bodyPr/>
          <a:lstStyle/>
          <a:p>
            <a:r>
              <a:rPr lang="en-GB" dirty="0" smtClean="0"/>
              <a:t>Interesting research topics</a:t>
            </a:r>
            <a:endParaRPr lang="en-GB"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9744" y="2124447"/>
            <a:ext cx="10058400" cy="3456000"/>
          </a:xfrm>
          <a:prstGeom prst="rect">
            <a:avLst/>
          </a:prstGeom>
        </p:spPr>
      </p:pic>
    </p:spTree>
    <p:extLst>
      <p:ext uri="{BB962C8B-B14F-4D97-AF65-F5344CB8AC3E}">
        <p14:creationId xmlns:p14="http://schemas.microsoft.com/office/powerpoint/2010/main" val="32612818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E48492E-72D1-4785-9351-8AE1E40FBA2D}" type="datetime1">
              <a:rPr lang="de-CH" smtClean="0">
                <a:solidFill>
                  <a:srgbClr val="000000"/>
                </a:solidFill>
              </a:rPr>
              <a:t>04.10.2015</a:t>
            </a:fld>
            <a:endParaRPr lang="de-CH">
              <a:solidFill>
                <a:srgbClr val="000000"/>
              </a:solidFill>
            </a:endParaRPr>
          </a:p>
        </p:txBody>
      </p:sp>
      <p:sp>
        <p:nvSpPr>
          <p:cNvPr id="3" name="Fußzeilenplatzhalter 2"/>
          <p:cNvSpPr>
            <a:spLocks noGrp="1"/>
          </p:cNvSpPr>
          <p:nvPr>
            <p:ph type="ftr" sz="quarter" idx="11"/>
          </p:nvPr>
        </p:nvSpPr>
        <p:spPr/>
        <p:txBody>
          <a:bodyPr/>
          <a:lstStyle/>
          <a:p>
            <a:r>
              <a:rPr lang="de-CH" smtClean="0">
                <a:solidFill>
                  <a:srgbClr val="000000"/>
                </a:solidFill>
              </a:rPr>
              <a:t>Institut Nonprofit und Public Management, Matthias Meyer</a:t>
            </a:r>
            <a:endParaRPr lang="de-CH" dirty="0">
              <a:solidFill>
                <a:srgbClr val="000000"/>
              </a:solidFill>
            </a:endParaRPr>
          </a:p>
        </p:txBody>
      </p:sp>
      <p:sp>
        <p:nvSpPr>
          <p:cNvPr id="4" name="Foliennummernplatzhalter 3"/>
          <p:cNvSpPr>
            <a:spLocks noGrp="1"/>
          </p:cNvSpPr>
          <p:nvPr>
            <p:ph type="sldNum" sz="quarter" idx="12"/>
          </p:nvPr>
        </p:nvSpPr>
        <p:spPr/>
        <p:txBody>
          <a:bodyPr/>
          <a:lstStyle/>
          <a:p>
            <a:fld id="{351188DD-6605-4EF4-9E67-B567F731CE68}" type="slidenum">
              <a:rPr lang="de-CH" smtClean="0">
                <a:solidFill>
                  <a:srgbClr val="000000"/>
                </a:solidFill>
              </a:rPr>
              <a:pPr/>
              <a:t>13</a:t>
            </a:fld>
            <a:endParaRPr lang="de-CH">
              <a:solidFill>
                <a:srgbClr val="000000"/>
              </a:solidFill>
            </a:endParaRPr>
          </a:p>
        </p:txBody>
      </p:sp>
      <p:sp>
        <p:nvSpPr>
          <p:cNvPr id="5" name="Titel 4"/>
          <p:cNvSpPr>
            <a:spLocks noGrp="1"/>
          </p:cNvSpPr>
          <p:nvPr>
            <p:ph type="title"/>
          </p:nvPr>
        </p:nvSpPr>
        <p:spPr/>
        <p:txBody>
          <a:bodyPr/>
          <a:lstStyle/>
          <a:p>
            <a:r>
              <a:rPr lang="en-GB" dirty="0" smtClean="0"/>
              <a:t>Interesting research topics</a:t>
            </a:r>
            <a:endParaRPr lang="en-GB"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9744" y="2124447"/>
            <a:ext cx="10058400" cy="3456000"/>
          </a:xfrm>
          <a:prstGeom prst="rect">
            <a:avLst/>
          </a:prstGeom>
        </p:spPr>
      </p:pic>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744" y="2140466"/>
            <a:ext cx="6553696" cy="3774227"/>
          </a:xfrm>
          <a:prstGeom prst="rect">
            <a:avLst/>
          </a:prstGeom>
        </p:spPr>
      </p:pic>
    </p:spTree>
    <p:extLst>
      <p:ext uri="{BB962C8B-B14F-4D97-AF65-F5344CB8AC3E}">
        <p14:creationId xmlns:p14="http://schemas.microsoft.com/office/powerpoint/2010/main" val="35822553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E48492E-72D1-4785-9351-8AE1E40FBA2D}" type="datetime1">
              <a:rPr lang="de-CH" smtClean="0">
                <a:solidFill>
                  <a:srgbClr val="000000"/>
                </a:solidFill>
              </a:rPr>
              <a:t>04.10.2015</a:t>
            </a:fld>
            <a:endParaRPr lang="de-CH">
              <a:solidFill>
                <a:srgbClr val="000000"/>
              </a:solidFill>
            </a:endParaRPr>
          </a:p>
        </p:txBody>
      </p:sp>
      <p:sp>
        <p:nvSpPr>
          <p:cNvPr id="3" name="Fußzeilenplatzhalter 2"/>
          <p:cNvSpPr>
            <a:spLocks noGrp="1"/>
          </p:cNvSpPr>
          <p:nvPr>
            <p:ph type="ftr" sz="quarter" idx="11"/>
          </p:nvPr>
        </p:nvSpPr>
        <p:spPr/>
        <p:txBody>
          <a:bodyPr/>
          <a:lstStyle/>
          <a:p>
            <a:r>
              <a:rPr lang="de-CH" smtClean="0">
                <a:solidFill>
                  <a:srgbClr val="000000"/>
                </a:solidFill>
              </a:rPr>
              <a:t>Institut Nonprofit und Public Management, Matthias Meyer</a:t>
            </a:r>
            <a:endParaRPr lang="de-CH" dirty="0">
              <a:solidFill>
                <a:srgbClr val="000000"/>
              </a:solidFill>
            </a:endParaRPr>
          </a:p>
        </p:txBody>
      </p:sp>
      <p:sp>
        <p:nvSpPr>
          <p:cNvPr id="4" name="Foliennummernplatzhalter 3"/>
          <p:cNvSpPr>
            <a:spLocks noGrp="1"/>
          </p:cNvSpPr>
          <p:nvPr>
            <p:ph type="sldNum" sz="quarter" idx="12"/>
          </p:nvPr>
        </p:nvSpPr>
        <p:spPr/>
        <p:txBody>
          <a:bodyPr/>
          <a:lstStyle/>
          <a:p>
            <a:fld id="{351188DD-6605-4EF4-9E67-B567F731CE68}" type="slidenum">
              <a:rPr lang="de-CH" smtClean="0">
                <a:solidFill>
                  <a:srgbClr val="000000"/>
                </a:solidFill>
              </a:rPr>
              <a:pPr/>
              <a:t>14</a:t>
            </a:fld>
            <a:endParaRPr lang="de-CH">
              <a:solidFill>
                <a:srgbClr val="000000"/>
              </a:solidFill>
            </a:endParaRPr>
          </a:p>
        </p:txBody>
      </p:sp>
      <p:sp>
        <p:nvSpPr>
          <p:cNvPr id="5" name="Titel 4"/>
          <p:cNvSpPr>
            <a:spLocks noGrp="1"/>
          </p:cNvSpPr>
          <p:nvPr>
            <p:ph type="title"/>
          </p:nvPr>
        </p:nvSpPr>
        <p:spPr/>
        <p:txBody>
          <a:bodyPr/>
          <a:lstStyle/>
          <a:p>
            <a:r>
              <a:rPr lang="en-GB" dirty="0" smtClean="0"/>
              <a:t>Interesting research topics</a:t>
            </a:r>
            <a:endParaRPr lang="en-GB"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9744" y="2124447"/>
            <a:ext cx="10058400" cy="3456000"/>
          </a:xfrm>
          <a:prstGeom prst="rect">
            <a:avLst/>
          </a:prstGeom>
        </p:spPr>
      </p:pic>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06" y="4208656"/>
            <a:ext cx="9116827" cy="1355204"/>
          </a:xfrm>
          <a:prstGeom prst="rect">
            <a:avLst/>
          </a:prstGeom>
        </p:spPr>
      </p:pic>
    </p:spTree>
    <p:extLst>
      <p:ext uri="{BB962C8B-B14F-4D97-AF65-F5344CB8AC3E}">
        <p14:creationId xmlns:p14="http://schemas.microsoft.com/office/powerpoint/2010/main" val="18816987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E48492E-72D1-4785-9351-8AE1E40FBA2D}" type="datetime1">
              <a:rPr lang="de-CH" smtClean="0">
                <a:solidFill>
                  <a:srgbClr val="000000"/>
                </a:solidFill>
              </a:rPr>
              <a:t>04.10.2015</a:t>
            </a:fld>
            <a:endParaRPr lang="de-CH">
              <a:solidFill>
                <a:srgbClr val="000000"/>
              </a:solidFill>
            </a:endParaRPr>
          </a:p>
        </p:txBody>
      </p:sp>
      <p:sp>
        <p:nvSpPr>
          <p:cNvPr id="3" name="Fußzeilenplatzhalter 2"/>
          <p:cNvSpPr>
            <a:spLocks noGrp="1"/>
          </p:cNvSpPr>
          <p:nvPr>
            <p:ph type="ftr" sz="quarter" idx="11"/>
          </p:nvPr>
        </p:nvSpPr>
        <p:spPr/>
        <p:txBody>
          <a:bodyPr/>
          <a:lstStyle/>
          <a:p>
            <a:r>
              <a:rPr lang="de-CH" smtClean="0">
                <a:solidFill>
                  <a:srgbClr val="000000"/>
                </a:solidFill>
              </a:rPr>
              <a:t>Institut Nonprofit und Public Management, Matthias Meyer</a:t>
            </a:r>
            <a:endParaRPr lang="de-CH" dirty="0">
              <a:solidFill>
                <a:srgbClr val="000000"/>
              </a:solidFill>
            </a:endParaRPr>
          </a:p>
        </p:txBody>
      </p:sp>
      <p:sp>
        <p:nvSpPr>
          <p:cNvPr id="4" name="Foliennummernplatzhalter 3"/>
          <p:cNvSpPr>
            <a:spLocks noGrp="1"/>
          </p:cNvSpPr>
          <p:nvPr>
            <p:ph type="sldNum" sz="quarter" idx="12"/>
          </p:nvPr>
        </p:nvSpPr>
        <p:spPr/>
        <p:txBody>
          <a:bodyPr/>
          <a:lstStyle/>
          <a:p>
            <a:fld id="{351188DD-6605-4EF4-9E67-B567F731CE68}" type="slidenum">
              <a:rPr lang="de-CH" smtClean="0">
                <a:solidFill>
                  <a:srgbClr val="000000"/>
                </a:solidFill>
              </a:rPr>
              <a:pPr/>
              <a:t>15</a:t>
            </a:fld>
            <a:endParaRPr lang="de-CH">
              <a:solidFill>
                <a:srgbClr val="000000"/>
              </a:solidFill>
            </a:endParaRPr>
          </a:p>
        </p:txBody>
      </p:sp>
      <p:sp>
        <p:nvSpPr>
          <p:cNvPr id="5" name="Titel 4"/>
          <p:cNvSpPr>
            <a:spLocks noGrp="1"/>
          </p:cNvSpPr>
          <p:nvPr>
            <p:ph type="title"/>
          </p:nvPr>
        </p:nvSpPr>
        <p:spPr/>
        <p:txBody>
          <a:bodyPr/>
          <a:lstStyle/>
          <a:p>
            <a:r>
              <a:rPr lang="en-GB" dirty="0" smtClean="0"/>
              <a:t>Interesting research topics</a:t>
            </a:r>
            <a:endParaRPr lang="en-GB"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9744" y="2124447"/>
            <a:ext cx="10058400" cy="3456000"/>
          </a:xfrm>
          <a:prstGeom prst="rect">
            <a:avLst/>
          </a:prstGeom>
        </p:spPr>
      </p:pic>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3043" y="2336813"/>
            <a:ext cx="6156684" cy="2304256"/>
          </a:xfrm>
          <a:prstGeom prst="rect">
            <a:avLst/>
          </a:prstGeom>
        </p:spPr>
      </p:pic>
    </p:spTree>
    <p:extLst>
      <p:ext uri="{BB962C8B-B14F-4D97-AF65-F5344CB8AC3E}">
        <p14:creationId xmlns:p14="http://schemas.microsoft.com/office/powerpoint/2010/main" val="28558113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E48492E-72D1-4785-9351-8AE1E40FBA2D}" type="datetime1">
              <a:rPr lang="de-CH" smtClean="0">
                <a:solidFill>
                  <a:srgbClr val="000000"/>
                </a:solidFill>
              </a:rPr>
              <a:t>04.10.2015</a:t>
            </a:fld>
            <a:endParaRPr lang="de-CH">
              <a:solidFill>
                <a:srgbClr val="000000"/>
              </a:solidFill>
            </a:endParaRPr>
          </a:p>
        </p:txBody>
      </p:sp>
      <p:sp>
        <p:nvSpPr>
          <p:cNvPr id="3" name="Fußzeilenplatzhalter 2"/>
          <p:cNvSpPr>
            <a:spLocks noGrp="1"/>
          </p:cNvSpPr>
          <p:nvPr>
            <p:ph type="ftr" sz="quarter" idx="11"/>
          </p:nvPr>
        </p:nvSpPr>
        <p:spPr/>
        <p:txBody>
          <a:bodyPr/>
          <a:lstStyle/>
          <a:p>
            <a:r>
              <a:rPr lang="de-CH" smtClean="0">
                <a:solidFill>
                  <a:srgbClr val="000000"/>
                </a:solidFill>
              </a:rPr>
              <a:t>Institut Nonprofit und Public Management, Matthias Meyer</a:t>
            </a:r>
            <a:endParaRPr lang="de-CH" dirty="0">
              <a:solidFill>
                <a:srgbClr val="000000"/>
              </a:solidFill>
            </a:endParaRPr>
          </a:p>
        </p:txBody>
      </p:sp>
      <p:sp>
        <p:nvSpPr>
          <p:cNvPr id="4" name="Foliennummernplatzhalter 3"/>
          <p:cNvSpPr>
            <a:spLocks noGrp="1"/>
          </p:cNvSpPr>
          <p:nvPr>
            <p:ph type="sldNum" sz="quarter" idx="12"/>
          </p:nvPr>
        </p:nvSpPr>
        <p:spPr/>
        <p:txBody>
          <a:bodyPr/>
          <a:lstStyle/>
          <a:p>
            <a:fld id="{351188DD-6605-4EF4-9E67-B567F731CE68}" type="slidenum">
              <a:rPr lang="de-CH" smtClean="0">
                <a:solidFill>
                  <a:srgbClr val="000000"/>
                </a:solidFill>
              </a:rPr>
              <a:pPr/>
              <a:t>16</a:t>
            </a:fld>
            <a:endParaRPr lang="de-CH">
              <a:solidFill>
                <a:srgbClr val="000000"/>
              </a:solidFill>
            </a:endParaRPr>
          </a:p>
        </p:txBody>
      </p:sp>
      <p:sp>
        <p:nvSpPr>
          <p:cNvPr id="5" name="Titel 4"/>
          <p:cNvSpPr>
            <a:spLocks noGrp="1"/>
          </p:cNvSpPr>
          <p:nvPr>
            <p:ph type="title"/>
          </p:nvPr>
        </p:nvSpPr>
        <p:spPr/>
        <p:txBody>
          <a:bodyPr/>
          <a:lstStyle/>
          <a:p>
            <a:r>
              <a:rPr lang="en-GB" dirty="0" smtClean="0"/>
              <a:t>Interesting research topics</a:t>
            </a:r>
            <a:endParaRPr lang="en-GB"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9744" y="2124447"/>
            <a:ext cx="10058400" cy="3456000"/>
          </a:xfrm>
          <a:prstGeom prst="rect">
            <a:avLst/>
          </a:prstGeom>
        </p:spPr>
      </p:pic>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59" y="2484487"/>
            <a:ext cx="10124325" cy="1872208"/>
          </a:xfrm>
          <a:prstGeom prst="rect">
            <a:avLst/>
          </a:prstGeom>
        </p:spPr>
      </p:pic>
    </p:spTree>
    <p:extLst>
      <p:ext uri="{BB962C8B-B14F-4D97-AF65-F5344CB8AC3E}">
        <p14:creationId xmlns:p14="http://schemas.microsoft.com/office/powerpoint/2010/main" val="21133902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E48492E-72D1-4785-9351-8AE1E40FBA2D}" type="datetime1">
              <a:rPr lang="de-CH" smtClean="0">
                <a:solidFill>
                  <a:srgbClr val="000000"/>
                </a:solidFill>
              </a:rPr>
              <a:t>04.10.2015</a:t>
            </a:fld>
            <a:endParaRPr lang="de-CH">
              <a:solidFill>
                <a:srgbClr val="000000"/>
              </a:solidFill>
            </a:endParaRPr>
          </a:p>
        </p:txBody>
      </p:sp>
      <p:sp>
        <p:nvSpPr>
          <p:cNvPr id="3" name="Fußzeilenplatzhalter 2"/>
          <p:cNvSpPr>
            <a:spLocks noGrp="1"/>
          </p:cNvSpPr>
          <p:nvPr>
            <p:ph type="ftr" sz="quarter" idx="11"/>
          </p:nvPr>
        </p:nvSpPr>
        <p:spPr/>
        <p:txBody>
          <a:bodyPr/>
          <a:lstStyle/>
          <a:p>
            <a:r>
              <a:rPr lang="de-CH" smtClean="0">
                <a:solidFill>
                  <a:srgbClr val="000000"/>
                </a:solidFill>
              </a:rPr>
              <a:t>Institut Nonprofit und Public Management, Matthias Meyer</a:t>
            </a:r>
            <a:endParaRPr lang="de-CH" dirty="0">
              <a:solidFill>
                <a:srgbClr val="000000"/>
              </a:solidFill>
            </a:endParaRPr>
          </a:p>
        </p:txBody>
      </p:sp>
      <p:sp>
        <p:nvSpPr>
          <p:cNvPr id="4" name="Foliennummernplatzhalter 3"/>
          <p:cNvSpPr>
            <a:spLocks noGrp="1"/>
          </p:cNvSpPr>
          <p:nvPr>
            <p:ph type="sldNum" sz="quarter" idx="12"/>
          </p:nvPr>
        </p:nvSpPr>
        <p:spPr/>
        <p:txBody>
          <a:bodyPr/>
          <a:lstStyle/>
          <a:p>
            <a:fld id="{351188DD-6605-4EF4-9E67-B567F731CE68}" type="slidenum">
              <a:rPr lang="de-CH" smtClean="0">
                <a:solidFill>
                  <a:srgbClr val="000000"/>
                </a:solidFill>
              </a:rPr>
              <a:pPr/>
              <a:t>17</a:t>
            </a:fld>
            <a:endParaRPr lang="de-CH">
              <a:solidFill>
                <a:srgbClr val="000000"/>
              </a:solidFill>
            </a:endParaRPr>
          </a:p>
        </p:txBody>
      </p:sp>
      <p:sp>
        <p:nvSpPr>
          <p:cNvPr id="5" name="Titel 4"/>
          <p:cNvSpPr>
            <a:spLocks noGrp="1"/>
          </p:cNvSpPr>
          <p:nvPr>
            <p:ph type="title"/>
          </p:nvPr>
        </p:nvSpPr>
        <p:spPr/>
        <p:txBody>
          <a:bodyPr/>
          <a:lstStyle/>
          <a:p>
            <a:r>
              <a:rPr lang="en-GB" dirty="0" smtClean="0"/>
              <a:t>Interesting research topics</a:t>
            </a:r>
            <a:endParaRPr lang="en-GB"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9744" y="2124447"/>
            <a:ext cx="10058400" cy="3456000"/>
          </a:xfrm>
          <a:prstGeom prst="rect">
            <a:avLst/>
          </a:prstGeom>
        </p:spPr>
      </p:pic>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4742" y="3500921"/>
            <a:ext cx="6159943" cy="1719870"/>
          </a:xfrm>
          <a:prstGeom prst="rect">
            <a:avLst/>
          </a:prstGeom>
        </p:spPr>
      </p:pic>
    </p:spTree>
    <p:extLst>
      <p:ext uri="{BB962C8B-B14F-4D97-AF65-F5344CB8AC3E}">
        <p14:creationId xmlns:p14="http://schemas.microsoft.com/office/powerpoint/2010/main" val="13067218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E48492E-72D1-4785-9351-8AE1E40FBA2D}" type="datetime1">
              <a:rPr lang="de-CH" smtClean="0">
                <a:solidFill>
                  <a:srgbClr val="000000"/>
                </a:solidFill>
              </a:rPr>
              <a:t>04.10.2015</a:t>
            </a:fld>
            <a:endParaRPr lang="de-CH">
              <a:solidFill>
                <a:srgbClr val="000000"/>
              </a:solidFill>
            </a:endParaRPr>
          </a:p>
        </p:txBody>
      </p:sp>
      <p:sp>
        <p:nvSpPr>
          <p:cNvPr id="3" name="Fußzeilenplatzhalter 2"/>
          <p:cNvSpPr>
            <a:spLocks noGrp="1"/>
          </p:cNvSpPr>
          <p:nvPr>
            <p:ph type="ftr" sz="quarter" idx="11"/>
          </p:nvPr>
        </p:nvSpPr>
        <p:spPr/>
        <p:txBody>
          <a:bodyPr/>
          <a:lstStyle/>
          <a:p>
            <a:r>
              <a:rPr lang="de-CH" smtClean="0">
                <a:solidFill>
                  <a:srgbClr val="000000"/>
                </a:solidFill>
              </a:rPr>
              <a:t>Institut Nonprofit und Public Management, Matthias Meyer</a:t>
            </a:r>
            <a:endParaRPr lang="de-CH" dirty="0">
              <a:solidFill>
                <a:srgbClr val="000000"/>
              </a:solidFill>
            </a:endParaRPr>
          </a:p>
        </p:txBody>
      </p:sp>
      <p:sp>
        <p:nvSpPr>
          <p:cNvPr id="4" name="Foliennummernplatzhalter 3"/>
          <p:cNvSpPr>
            <a:spLocks noGrp="1"/>
          </p:cNvSpPr>
          <p:nvPr>
            <p:ph type="sldNum" sz="quarter" idx="12"/>
          </p:nvPr>
        </p:nvSpPr>
        <p:spPr/>
        <p:txBody>
          <a:bodyPr/>
          <a:lstStyle/>
          <a:p>
            <a:fld id="{351188DD-6605-4EF4-9E67-B567F731CE68}" type="slidenum">
              <a:rPr lang="de-CH" smtClean="0">
                <a:solidFill>
                  <a:srgbClr val="000000"/>
                </a:solidFill>
              </a:rPr>
              <a:pPr/>
              <a:t>18</a:t>
            </a:fld>
            <a:endParaRPr lang="de-CH">
              <a:solidFill>
                <a:srgbClr val="000000"/>
              </a:solidFill>
            </a:endParaRPr>
          </a:p>
        </p:txBody>
      </p:sp>
      <p:sp>
        <p:nvSpPr>
          <p:cNvPr id="5" name="Titel 4"/>
          <p:cNvSpPr>
            <a:spLocks noGrp="1"/>
          </p:cNvSpPr>
          <p:nvPr>
            <p:ph type="title"/>
          </p:nvPr>
        </p:nvSpPr>
        <p:spPr/>
        <p:txBody>
          <a:bodyPr/>
          <a:lstStyle/>
          <a:p>
            <a:r>
              <a:rPr lang="en-GB" dirty="0" smtClean="0"/>
              <a:t>Interesting research topics</a:t>
            </a:r>
            <a:endParaRPr lang="en-GB"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9744" y="2124447"/>
            <a:ext cx="10058400" cy="3456000"/>
          </a:xfrm>
          <a:prstGeom prst="rect">
            <a:avLst/>
          </a:prstGeom>
        </p:spPr>
      </p:pic>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02684" y="4240783"/>
            <a:ext cx="5255078" cy="1592448"/>
          </a:xfrm>
          <a:prstGeom prst="rect">
            <a:avLst/>
          </a:prstGeom>
        </p:spPr>
      </p:pic>
    </p:spTree>
    <p:extLst>
      <p:ext uri="{BB962C8B-B14F-4D97-AF65-F5344CB8AC3E}">
        <p14:creationId xmlns:p14="http://schemas.microsoft.com/office/powerpoint/2010/main" val="15643414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E48492E-72D1-4785-9351-8AE1E40FBA2D}" type="datetime1">
              <a:rPr lang="de-CH" smtClean="0">
                <a:solidFill>
                  <a:srgbClr val="000000"/>
                </a:solidFill>
              </a:rPr>
              <a:t>04.10.2015</a:t>
            </a:fld>
            <a:endParaRPr lang="de-CH">
              <a:solidFill>
                <a:srgbClr val="000000"/>
              </a:solidFill>
            </a:endParaRPr>
          </a:p>
        </p:txBody>
      </p:sp>
      <p:sp>
        <p:nvSpPr>
          <p:cNvPr id="3" name="Fußzeilenplatzhalter 2"/>
          <p:cNvSpPr>
            <a:spLocks noGrp="1"/>
          </p:cNvSpPr>
          <p:nvPr>
            <p:ph type="ftr" sz="quarter" idx="11"/>
          </p:nvPr>
        </p:nvSpPr>
        <p:spPr/>
        <p:txBody>
          <a:bodyPr/>
          <a:lstStyle/>
          <a:p>
            <a:r>
              <a:rPr lang="de-CH" smtClean="0">
                <a:solidFill>
                  <a:srgbClr val="000000"/>
                </a:solidFill>
              </a:rPr>
              <a:t>Institut Nonprofit und Public Management, Matthias Meyer</a:t>
            </a:r>
            <a:endParaRPr lang="de-CH" dirty="0">
              <a:solidFill>
                <a:srgbClr val="000000"/>
              </a:solidFill>
            </a:endParaRPr>
          </a:p>
        </p:txBody>
      </p:sp>
      <p:sp>
        <p:nvSpPr>
          <p:cNvPr id="4" name="Foliennummernplatzhalter 3"/>
          <p:cNvSpPr>
            <a:spLocks noGrp="1"/>
          </p:cNvSpPr>
          <p:nvPr>
            <p:ph type="sldNum" sz="quarter" idx="12"/>
          </p:nvPr>
        </p:nvSpPr>
        <p:spPr/>
        <p:txBody>
          <a:bodyPr/>
          <a:lstStyle/>
          <a:p>
            <a:fld id="{351188DD-6605-4EF4-9E67-B567F731CE68}" type="slidenum">
              <a:rPr lang="de-CH" smtClean="0">
                <a:solidFill>
                  <a:srgbClr val="000000"/>
                </a:solidFill>
              </a:rPr>
              <a:pPr/>
              <a:t>19</a:t>
            </a:fld>
            <a:endParaRPr lang="de-CH">
              <a:solidFill>
                <a:srgbClr val="000000"/>
              </a:solidFill>
            </a:endParaRPr>
          </a:p>
        </p:txBody>
      </p:sp>
      <p:sp>
        <p:nvSpPr>
          <p:cNvPr id="5" name="Titel 4"/>
          <p:cNvSpPr>
            <a:spLocks noGrp="1"/>
          </p:cNvSpPr>
          <p:nvPr>
            <p:ph type="title"/>
          </p:nvPr>
        </p:nvSpPr>
        <p:spPr/>
        <p:txBody>
          <a:bodyPr/>
          <a:lstStyle/>
          <a:p>
            <a:r>
              <a:rPr lang="en-GB" dirty="0" smtClean="0"/>
              <a:t>Used Literature</a:t>
            </a:r>
            <a:endParaRPr lang="en-GB" dirty="0"/>
          </a:p>
        </p:txBody>
      </p:sp>
      <p:sp>
        <p:nvSpPr>
          <p:cNvPr id="6" name="Textplatzhalter 5"/>
          <p:cNvSpPr>
            <a:spLocks noGrp="1"/>
          </p:cNvSpPr>
          <p:nvPr>
            <p:ph type="body" idx="1"/>
          </p:nvPr>
        </p:nvSpPr>
        <p:spPr/>
        <p:txBody>
          <a:bodyPr/>
          <a:lstStyle/>
          <a:p>
            <a:r>
              <a:rPr lang="de-CH" dirty="0">
                <a:latin typeface="Arial Narrow" panose="020B0606020202030204" pitchFamily="34" charset="0"/>
              </a:rPr>
              <a:t>BFS – Bundesamt für Statistik (2015). Ständige Wohnbevölkerung nach Kantonen. http://www.bfs.admin.ch/bfs/portal/de/index/themen/01/02/blank/key/raeumliche_verteilung/kantone__gemeinden.html. Aufgerufen am 4.10.2015.</a:t>
            </a:r>
          </a:p>
          <a:p>
            <a:r>
              <a:rPr lang="de-CH" dirty="0" smtClean="0">
                <a:latin typeface="Arial Narrow" panose="020B0606020202030204" pitchFamily="34" charset="0"/>
              </a:rPr>
              <a:t>Ladner</a:t>
            </a:r>
            <a:r>
              <a:rPr lang="de-CH" dirty="0">
                <a:latin typeface="Arial Narrow" panose="020B0606020202030204" pitchFamily="34" charset="0"/>
              </a:rPr>
              <a:t>, A. (2015). Der Schweizer Staat, politisches System und Aufgabenerbringung. In: Ladner A., </a:t>
            </a:r>
            <a:r>
              <a:rPr lang="de-CH" dirty="0" err="1">
                <a:latin typeface="Arial Narrow" panose="020B0606020202030204" pitchFamily="34" charset="0"/>
              </a:rPr>
              <a:t>Chappelet</a:t>
            </a:r>
            <a:r>
              <a:rPr lang="de-CH" dirty="0">
                <a:latin typeface="Arial Narrow" panose="020B0606020202030204" pitchFamily="34" charset="0"/>
              </a:rPr>
              <a:t> J.-L., </a:t>
            </a:r>
            <a:r>
              <a:rPr lang="de-CH" dirty="0" err="1">
                <a:latin typeface="Arial Narrow" panose="020B0606020202030204" pitchFamily="34" charset="0"/>
              </a:rPr>
              <a:t>Emery</a:t>
            </a:r>
            <a:r>
              <a:rPr lang="de-CH" dirty="0">
                <a:latin typeface="Arial Narrow" panose="020B0606020202030204" pitchFamily="34" charset="0"/>
              </a:rPr>
              <a:t> Y., </a:t>
            </a:r>
            <a:r>
              <a:rPr lang="de-CH" dirty="0" err="1">
                <a:latin typeface="Arial Narrow" panose="020B0606020202030204" pitchFamily="34" charset="0"/>
              </a:rPr>
              <a:t>Knoepfel</a:t>
            </a:r>
            <a:r>
              <a:rPr lang="de-CH" dirty="0">
                <a:latin typeface="Arial Narrow" panose="020B0606020202030204" pitchFamily="34" charset="0"/>
              </a:rPr>
              <a:t> P., Mader L., </a:t>
            </a:r>
            <a:r>
              <a:rPr lang="de-CH" dirty="0" err="1">
                <a:latin typeface="Arial Narrow" panose="020B0606020202030204" pitchFamily="34" charset="0"/>
              </a:rPr>
              <a:t>Soguel</a:t>
            </a:r>
            <a:r>
              <a:rPr lang="de-CH" dirty="0">
                <a:latin typeface="Arial Narrow" panose="020B0606020202030204" pitchFamily="34" charset="0"/>
              </a:rPr>
              <a:t> N., </a:t>
            </a:r>
            <a:r>
              <a:rPr lang="de-CH" dirty="0" err="1">
                <a:latin typeface="Arial Narrow" panose="020B0606020202030204" pitchFamily="34" charset="0"/>
              </a:rPr>
              <a:t>Varone</a:t>
            </a:r>
            <a:r>
              <a:rPr lang="de-CH" dirty="0">
                <a:latin typeface="Arial Narrow" panose="020B0606020202030204" pitchFamily="34" charset="0"/>
              </a:rPr>
              <a:t> F. (2015). Handbuch der öffentlichen Verwaltung der Schweiz. Verlag Neue Zürcher Zeitung, Zürich.</a:t>
            </a:r>
          </a:p>
          <a:p>
            <a:r>
              <a:rPr lang="de-CH" dirty="0" smtClean="0">
                <a:latin typeface="Arial Narrow" panose="020B0606020202030204" pitchFamily="34" charset="0"/>
              </a:rPr>
              <a:t>Ladner </a:t>
            </a:r>
            <a:r>
              <a:rPr lang="de-CH" dirty="0">
                <a:latin typeface="Arial Narrow" panose="020B0606020202030204" pitchFamily="34" charset="0"/>
              </a:rPr>
              <a:t>A., </a:t>
            </a:r>
            <a:r>
              <a:rPr lang="de-CH" dirty="0" err="1">
                <a:latin typeface="Arial Narrow" panose="020B0606020202030204" pitchFamily="34" charset="0"/>
              </a:rPr>
              <a:t>Chappelet</a:t>
            </a:r>
            <a:r>
              <a:rPr lang="de-CH" dirty="0">
                <a:latin typeface="Arial Narrow" panose="020B0606020202030204" pitchFamily="34" charset="0"/>
              </a:rPr>
              <a:t> J.-L., </a:t>
            </a:r>
            <a:r>
              <a:rPr lang="de-CH" dirty="0" err="1">
                <a:latin typeface="Arial Narrow" panose="020B0606020202030204" pitchFamily="34" charset="0"/>
              </a:rPr>
              <a:t>Emery</a:t>
            </a:r>
            <a:r>
              <a:rPr lang="de-CH" dirty="0">
                <a:latin typeface="Arial Narrow" panose="020B0606020202030204" pitchFamily="34" charset="0"/>
              </a:rPr>
              <a:t> Y., </a:t>
            </a:r>
            <a:r>
              <a:rPr lang="de-CH" dirty="0" err="1">
                <a:latin typeface="Arial Narrow" panose="020B0606020202030204" pitchFamily="34" charset="0"/>
              </a:rPr>
              <a:t>Knoepfel</a:t>
            </a:r>
            <a:r>
              <a:rPr lang="de-CH" dirty="0">
                <a:latin typeface="Arial Narrow" panose="020B0606020202030204" pitchFamily="34" charset="0"/>
              </a:rPr>
              <a:t> P., Mader L., </a:t>
            </a:r>
            <a:r>
              <a:rPr lang="de-CH" dirty="0" err="1">
                <a:latin typeface="Arial Narrow" panose="020B0606020202030204" pitchFamily="34" charset="0"/>
              </a:rPr>
              <a:t>Soguel</a:t>
            </a:r>
            <a:r>
              <a:rPr lang="de-CH" dirty="0">
                <a:latin typeface="Arial Narrow" panose="020B0606020202030204" pitchFamily="34" charset="0"/>
              </a:rPr>
              <a:t> N., </a:t>
            </a:r>
            <a:r>
              <a:rPr lang="de-CH" dirty="0" err="1">
                <a:latin typeface="Arial Narrow" panose="020B0606020202030204" pitchFamily="34" charset="0"/>
              </a:rPr>
              <a:t>Varone</a:t>
            </a:r>
            <a:r>
              <a:rPr lang="de-CH" dirty="0">
                <a:latin typeface="Arial Narrow" panose="020B0606020202030204" pitchFamily="34" charset="0"/>
              </a:rPr>
              <a:t> F. (2015). Handbuch der öffentlichen Verwaltung der Schweiz. Verlag Neue Zürcher Zeitung, Zürich</a:t>
            </a:r>
            <a:r>
              <a:rPr lang="de-CH" dirty="0" smtClean="0">
                <a:latin typeface="Arial Narrow" panose="020B0606020202030204" pitchFamily="34" charset="0"/>
              </a:rPr>
              <a:t>.</a:t>
            </a:r>
          </a:p>
          <a:p>
            <a:pPr>
              <a:defRPr/>
            </a:pPr>
            <a:r>
              <a:rPr lang="de-CH" dirty="0">
                <a:latin typeface="Arial Narrow" panose="020B0606020202030204" pitchFamily="34" charset="0"/>
              </a:rPr>
              <a:t>Steiner </a:t>
            </a:r>
            <a:r>
              <a:rPr lang="de-CH" dirty="0">
                <a:latin typeface="Arial Narrow" panose="020B0606020202030204" pitchFamily="34" charset="0"/>
              </a:rPr>
              <a:t>R. und Kaiser C. (2015). Die Gemeindeverwaltungen. In: Ladner A., </a:t>
            </a:r>
            <a:r>
              <a:rPr lang="de-CH" dirty="0" err="1">
                <a:latin typeface="Arial Narrow" panose="020B0606020202030204" pitchFamily="34" charset="0"/>
              </a:rPr>
              <a:t>Chappelet</a:t>
            </a:r>
            <a:r>
              <a:rPr lang="de-CH" dirty="0">
                <a:latin typeface="Arial Narrow" panose="020B0606020202030204" pitchFamily="34" charset="0"/>
              </a:rPr>
              <a:t> J.-L., </a:t>
            </a:r>
            <a:r>
              <a:rPr lang="de-CH" dirty="0" err="1">
                <a:latin typeface="Arial Narrow" panose="020B0606020202030204" pitchFamily="34" charset="0"/>
              </a:rPr>
              <a:t>Emery</a:t>
            </a:r>
            <a:r>
              <a:rPr lang="de-CH" dirty="0">
                <a:latin typeface="Arial Narrow" panose="020B0606020202030204" pitchFamily="34" charset="0"/>
              </a:rPr>
              <a:t> Y., </a:t>
            </a:r>
            <a:r>
              <a:rPr lang="de-CH" dirty="0" err="1">
                <a:latin typeface="Arial Narrow" panose="020B0606020202030204" pitchFamily="34" charset="0"/>
              </a:rPr>
              <a:t>Knoepfel</a:t>
            </a:r>
            <a:r>
              <a:rPr lang="de-CH" dirty="0">
                <a:latin typeface="Arial Narrow" panose="020B0606020202030204" pitchFamily="34" charset="0"/>
              </a:rPr>
              <a:t> P., Mader L., </a:t>
            </a:r>
            <a:r>
              <a:rPr lang="de-CH" dirty="0" err="1">
                <a:latin typeface="Arial Narrow" panose="020B0606020202030204" pitchFamily="34" charset="0"/>
              </a:rPr>
              <a:t>Soguel</a:t>
            </a:r>
            <a:r>
              <a:rPr lang="de-CH" dirty="0">
                <a:latin typeface="Arial Narrow" panose="020B0606020202030204" pitchFamily="34" charset="0"/>
              </a:rPr>
              <a:t> N., </a:t>
            </a:r>
            <a:r>
              <a:rPr lang="de-CH" dirty="0" err="1">
                <a:latin typeface="Arial Narrow" panose="020B0606020202030204" pitchFamily="34" charset="0"/>
              </a:rPr>
              <a:t>Varone</a:t>
            </a:r>
            <a:r>
              <a:rPr lang="de-CH" dirty="0">
                <a:latin typeface="Arial Narrow" panose="020B0606020202030204" pitchFamily="34" charset="0"/>
              </a:rPr>
              <a:t> F. (2015). Handbuch der öffentlichen Verwaltung der Schweiz. Verlag Neue Zürcher Zeitung, Zürich.</a:t>
            </a:r>
          </a:p>
          <a:p>
            <a:endParaRPr lang="de-CH" dirty="0"/>
          </a:p>
        </p:txBody>
      </p:sp>
    </p:spTree>
    <p:extLst>
      <p:ext uri="{BB962C8B-B14F-4D97-AF65-F5344CB8AC3E}">
        <p14:creationId xmlns:p14="http://schemas.microsoft.com/office/powerpoint/2010/main" val="3924814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E48492E-72D1-4785-9351-8AE1E40FBA2D}" type="datetime1">
              <a:rPr lang="de-CH" smtClean="0">
                <a:solidFill>
                  <a:srgbClr val="000000"/>
                </a:solidFill>
              </a:rPr>
              <a:t>04.10.2015</a:t>
            </a:fld>
            <a:endParaRPr lang="de-CH">
              <a:solidFill>
                <a:srgbClr val="000000"/>
              </a:solidFill>
            </a:endParaRPr>
          </a:p>
        </p:txBody>
      </p:sp>
      <p:sp>
        <p:nvSpPr>
          <p:cNvPr id="3" name="Fußzeilenplatzhalter 2"/>
          <p:cNvSpPr>
            <a:spLocks noGrp="1"/>
          </p:cNvSpPr>
          <p:nvPr>
            <p:ph type="ftr" sz="quarter" idx="11"/>
          </p:nvPr>
        </p:nvSpPr>
        <p:spPr/>
        <p:txBody>
          <a:bodyPr/>
          <a:lstStyle/>
          <a:p>
            <a:r>
              <a:rPr lang="de-CH" smtClean="0">
                <a:solidFill>
                  <a:srgbClr val="000000"/>
                </a:solidFill>
              </a:rPr>
              <a:t>Institut Nonprofit und Public Management, Matthias Meyer</a:t>
            </a:r>
            <a:endParaRPr lang="de-CH" dirty="0">
              <a:solidFill>
                <a:srgbClr val="000000"/>
              </a:solidFill>
            </a:endParaRPr>
          </a:p>
        </p:txBody>
      </p:sp>
      <p:sp>
        <p:nvSpPr>
          <p:cNvPr id="4" name="Foliennummernplatzhalter 3"/>
          <p:cNvSpPr>
            <a:spLocks noGrp="1"/>
          </p:cNvSpPr>
          <p:nvPr>
            <p:ph type="sldNum" sz="quarter" idx="12"/>
          </p:nvPr>
        </p:nvSpPr>
        <p:spPr/>
        <p:txBody>
          <a:bodyPr/>
          <a:lstStyle/>
          <a:p>
            <a:fld id="{351188DD-6605-4EF4-9E67-B567F731CE68}" type="slidenum">
              <a:rPr lang="de-CH" smtClean="0">
                <a:solidFill>
                  <a:srgbClr val="000000"/>
                </a:solidFill>
              </a:rPr>
              <a:pPr/>
              <a:t>2</a:t>
            </a:fld>
            <a:endParaRPr lang="de-CH">
              <a:solidFill>
                <a:srgbClr val="000000"/>
              </a:solidFill>
            </a:endParaRPr>
          </a:p>
        </p:txBody>
      </p:sp>
      <p:sp>
        <p:nvSpPr>
          <p:cNvPr id="5" name="Titel 4"/>
          <p:cNvSpPr>
            <a:spLocks noGrp="1"/>
          </p:cNvSpPr>
          <p:nvPr>
            <p:ph type="title"/>
          </p:nvPr>
        </p:nvSpPr>
        <p:spPr/>
        <p:txBody>
          <a:bodyPr/>
          <a:lstStyle/>
          <a:p>
            <a:r>
              <a:rPr lang="en-GB" dirty="0" smtClean="0"/>
              <a:t>Structure of the presentation</a:t>
            </a:r>
            <a:endParaRPr lang="en-GB" dirty="0"/>
          </a:p>
        </p:txBody>
      </p:sp>
      <p:sp>
        <p:nvSpPr>
          <p:cNvPr id="6" name="Textplatzhalter 5"/>
          <p:cNvSpPr>
            <a:spLocks noGrp="1"/>
          </p:cNvSpPr>
          <p:nvPr>
            <p:ph type="body" idx="1"/>
          </p:nvPr>
        </p:nvSpPr>
        <p:spPr/>
        <p:txBody>
          <a:bodyPr/>
          <a:lstStyle/>
          <a:p>
            <a:pPr marL="1971675" indent="-1971675"/>
            <a:r>
              <a:rPr lang="en-GB" dirty="0" smtClean="0"/>
              <a:t>Definitions	Municipality / Community / Parish</a:t>
            </a:r>
            <a:br>
              <a:rPr lang="en-GB" dirty="0" smtClean="0"/>
            </a:br>
            <a:r>
              <a:rPr lang="en-GB" dirty="0" smtClean="0"/>
              <a:t>Governmental services</a:t>
            </a:r>
            <a:br>
              <a:rPr lang="en-GB" dirty="0" smtClean="0"/>
            </a:br>
            <a:r>
              <a:rPr lang="en-GB" dirty="0" smtClean="0"/>
              <a:t>NGOs as partners for Governmental services</a:t>
            </a:r>
          </a:p>
          <a:p>
            <a:pPr marL="1971675" indent="-1971675"/>
            <a:r>
              <a:rPr lang="en-GB" dirty="0" smtClean="0"/>
              <a:t>Public services	Within the public administration</a:t>
            </a:r>
            <a:br>
              <a:rPr lang="en-GB" dirty="0" smtClean="0"/>
            </a:br>
            <a:r>
              <a:rPr lang="en-GB" dirty="0" smtClean="0"/>
              <a:t>Outsourcing</a:t>
            </a:r>
          </a:p>
          <a:p>
            <a:pPr marL="1971675" indent="-1971675"/>
            <a:r>
              <a:rPr lang="en-GB" dirty="0" smtClean="0"/>
              <a:t>New Public Management for communities</a:t>
            </a:r>
          </a:p>
          <a:p>
            <a:pPr marL="1971675" indent="-1971675"/>
            <a:r>
              <a:rPr lang="en-GB" dirty="0" smtClean="0"/>
              <a:t>Basis for future research</a:t>
            </a:r>
          </a:p>
          <a:p>
            <a:pPr marL="1971675" indent="-1971675"/>
            <a:r>
              <a:rPr lang="en-GB" dirty="0" smtClean="0"/>
              <a:t>Interesting research topics</a:t>
            </a:r>
          </a:p>
          <a:p>
            <a:pPr marL="1971675" indent="-1971675"/>
            <a:r>
              <a:rPr lang="en-GB" dirty="0" smtClean="0"/>
              <a:t>Used literature</a:t>
            </a:r>
          </a:p>
          <a:p>
            <a:pPr marL="1971675" indent="-1971675"/>
            <a:endParaRPr lang="en-GB" dirty="0" smtClean="0"/>
          </a:p>
          <a:p>
            <a:pPr marL="1971675" indent="-1971675"/>
            <a:endParaRPr lang="de-CH" dirty="0" smtClean="0"/>
          </a:p>
          <a:p>
            <a:pPr marL="1971675" indent="-1971675"/>
            <a:endParaRPr lang="de-CH" dirty="0" smtClean="0"/>
          </a:p>
          <a:p>
            <a:pPr marL="1971675" indent="-1971675"/>
            <a:endParaRPr lang="de-CH" dirty="0"/>
          </a:p>
          <a:p>
            <a:endParaRPr lang="de-CH" dirty="0"/>
          </a:p>
        </p:txBody>
      </p:sp>
    </p:spTree>
    <p:extLst>
      <p:ext uri="{BB962C8B-B14F-4D97-AF65-F5344CB8AC3E}">
        <p14:creationId xmlns:p14="http://schemas.microsoft.com/office/powerpoint/2010/main" val="18547677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E48492E-72D1-4785-9351-8AE1E40FBA2D}" type="datetime1">
              <a:rPr lang="de-CH" smtClean="0">
                <a:solidFill>
                  <a:srgbClr val="000000"/>
                </a:solidFill>
              </a:rPr>
              <a:t>04.10.2015</a:t>
            </a:fld>
            <a:endParaRPr lang="de-CH">
              <a:solidFill>
                <a:srgbClr val="000000"/>
              </a:solidFill>
            </a:endParaRPr>
          </a:p>
        </p:txBody>
      </p:sp>
      <p:sp>
        <p:nvSpPr>
          <p:cNvPr id="3" name="Fußzeilenplatzhalter 2"/>
          <p:cNvSpPr>
            <a:spLocks noGrp="1"/>
          </p:cNvSpPr>
          <p:nvPr>
            <p:ph type="ftr" sz="quarter" idx="11"/>
          </p:nvPr>
        </p:nvSpPr>
        <p:spPr/>
        <p:txBody>
          <a:bodyPr/>
          <a:lstStyle/>
          <a:p>
            <a:r>
              <a:rPr lang="de-CH" smtClean="0">
                <a:solidFill>
                  <a:srgbClr val="000000"/>
                </a:solidFill>
              </a:rPr>
              <a:t>Institut Nonprofit und Public Management, Matthias Meyer</a:t>
            </a:r>
            <a:endParaRPr lang="de-CH" dirty="0">
              <a:solidFill>
                <a:srgbClr val="000000"/>
              </a:solidFill>
            </a:endParaRPr>
          </a:p>
        </p:txBody>
      </p:sp>
      <p:sp>
        <p:nvSpPr>
          <p:cNvPr id="4" name="Foliennummernplatzhalter 3"/>
          <p:cNvSpPr>
            <a:spLocks noGrp="1"/>
          </p:cNvSpPr>
          <p:nvPr>
            <p:ph type="sldNum" sz="quarter" idx="12"/>
          </p:nvPr>
        </p:nvSpPr>
        <p:spPr/>
        <p:txBody>
          <a:bodyPr/>
          <a:lstStyle/>
          <a:p>
            <a:fld id="{351188DD-6605-4EF4-9E67-B567F731CE68}" type="slidenum">
              <a:rPr lang="de-CH" smtClean="0">
                <a:solidFill>
                  <a:srgbClr val="000000"/>
                </a:solidFill>
              </a:rPr>
              <a:pPr/>
              <a:t>3</a:t>
            </a:fld>
            <a:endParaRPr lang="de-CH">
              <a:solidFill>
                <a:srgbClr val="000000"/>
              </a:solidFill>
            </a:endParaRPr>
          </a:p>
        </p:txBody>
      </p:sp>
      <p:sp>
        <p:nvSpPr>
          <p:cNvPr id="5" name="Titel 4"/>
          <p:cNvSpPr>
            <a:spLocks noGrp="1"/>
          </p:cNvSpPr>
          <p:nvPr>
            <p:ph type="title"/>
          </p:nvPr>
        </p:nvSpPr>
        <p:spPr/>
        <p:txBody>
          <a:bodyPr/>
          <a:lstStyle/>
          <a:p>
            <a:r>
              <a:rPr lang="en-GB" dirty="0"/>
              <a:t>Definitions</a:t>
            </a:r>
            <a:endParaRPr lang="de-CH" dirty="0"/>
          </a:p>
        </p:txBody>
      </p:sp>
      <p:sp>
        <p:nvSpPr>
          <p:cNvPr id="6" name="Textplatzhalter 5"/>
          <p:cNvSpPr>
            <a:spLocks noGrp="1"/>
          </p:cNvSpPr>
          <p:nvPr>
            <p:ph type="body" idx="1"/>
          </p:nvPr>
        </p:nvSpPr>
        <p:spPr/>
        <p:txBody>
          <a:bodyPr/>
          <a:lstStyle/>
          <a:p>
            <a:r>
              <a:rPr lang="en-GB" dirty="0"/>
              <a:t>Municipality / Community / Parish</a:t>
            </a:r>
          </a:p>
          <a:p>
            <a:r>
              <a:rPr lang="en-GB" dirty="0"/>
              <a:t>Governmental services</a:t>
            </a:r>
          </a:p>
          <a:p>
            <a:pPr marL="447675" lvl="1" indent="-307975"/>
            <a:r>
              <a:rPr lang="en-GB" dirty="0"/>
              <a:t>Legal base</a:t>
            </a:r>
          </a:p>
          <a:p>
            <a:pPr marL="719138" lvl="2" indent="-300038"/>
            <a:r>
              <a:rPr lang="en-GB" dirty="0"/>
              <a:t>Duty</a:t>
            </a:r>
          </a:p>
          <a:p>
            <a:pPr marL="719138" lvl="2" indent="-300038"/>
            <a:r>
              <a:rPr lang="en-GB" dirty="0"/>
              <a:t>Voluntary</a:t>
            </a:r>
          </a:p>
          <a:p>
            <a:r>
              <a:rPr lang="en-GB" dirty="0"/>
              <a:t>NGOs as partners for Governmental services</a:t>
            </a:r>
          </a:p>
          <a:p>
            <a:pPr marL="447675" lvl="1" indent="-307975"/>
            <a:r>
              <a:rPr lang="en-GB" dirty="0"/>
              <a:t>Profit – Not for profit</a:t>
            </a:r>
          </a:p>
          <a:p>
            <a:pPr marL="447675" lvl="1" indent="-307975"/>
            <a:r>
              <a:rPr lang="en-GB" dirty="0"/>
              <a:t>Legal </a:t>
            </a:r>
            <a:r>
              <a:rPr lang="en-GB" dirty="0" smtClean="0"/>
              <a:t>Status</a:t>
            </a:r>
            <a:endParaRPr lang="en-GB" dirty="0"/>
          </a:p>
        </p:txBody>
      </p:sp>
    </p:spTree>
    <p:extLst>
      <p:ext uri="{BB962C8B-B14F-4D97-AF65-F5344CB8AC3E}">
        <p14:creationId xmlns:p14="http://schemas.microsoft.com/office/powerpoint/2010/main" val="31843400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E48492E-72D1-4785-9351-8AE1E40FBA2D}" type="datetime1">
              <a:rPr lang="de-CH" smtClean="0">
                <a:solidFill>
                  <a:srgbClr val="000000"/>
                </a:solidFill>
              </a:rPr>
              <a:t>04.10.2015</a:t>
            </a:fld>
            <a:endParaRPr lang="de-CH">
              <a:solidFill>
                <a:srgbClr val="000000"/>
              </a:solidFill>
            </a:endParaRPr>
          </a:p>
        </p:txBody>
      </p:sp>
      <p:sp>
        <p:nvSpPr>
          <p:cNvPr id="3" name="Fußzeilenplatzhalter 2"/>
          <p:cNvSpPr>
            <a:spLocks noGrp="1"/>
          </p:cNvSpPr>
          <p:nvPr>
            <p:ph type="ftr" sz="quarter" idx="11"/>
          </p:nvPr>
        </p:nvSpPr>
        <p:spPr/>
        <p:txBody>
          <a:bodyPr/>
          <a:lstStyle/>
          <a:p>
            <a:r>
              <a:rPr lang="de-CH" smtClean="0">
                <a:solidFill>
                  <a:srgbClr val="000000"/>
                </a:solidFill>
              </a:rPr>
              <a:t>Institut Nonprofit und Public Management, Matthias Meyer</a:t>
            </a:r>
            <a:endParaRPr lang="de-CH" dirty="0">
              <a:solidFill>
                <a:srgbClr val="000000"/>
              </a:solidFill>
            </a:endParaRPr>
          </a:p>
        </p:txBody>
      </p:sp>
      <p:sp>
        <p:nvSpPr>
          <p:cNvPr id="4" name="Foliennummernplatzhalter 3"/>
          <p:cNvSpPr>
            <a:spLocks noGrp="1"/>
          </p:cNvSpPr>
          <p:nvPr>
            <p:ph type="sldNum" sz="quarter" idx="12"/>
          </p:nvPr>
        </p:nvSpPr>
        <p:spPr/>
        <p:txBody>
          <a:bodyPr/>
          <a:lstStyle/>
          <a:p>
            <a:fld id="{351188DD-6605-4EF4-9E67-B567F731CE68}" type="slidenum">
              <a:rPr lang="de-CH" smtClean="0">
                <a:solidFill>
                  <a:srgbClr val="000000"/>
                </a:solidFill>
              </a:rPr>
              <a:pPr/>
              <a:t>4</a:t>
            </a:fld>
            <a:endParaRPr lang="de-CH">
              <a:solidFill>
                <a:srgbClr val="000000"/>
              </a:solidFill>
            </a:endParaRPr>
          </a:p>
        </p:txBody>
      </p:sp>
      <p:sp>
        <p:nvSpPr>
          <p:cNvPr id="5" name="Titel 4"/>
          <p:cNvSpPr>
            <a:spLocks noGrp="1"/>
          </p:cNvSpPr>
          <p:nvPr>
            <p:ph type="title"/>
          </p:nvPr>
        </p:nvSpPr>
        <p:spPr/>
        <p:txBody>
          <a:bodyPr/>
          <a:lstStyle/>
          <a:p>
            <a:r>
              <a:rPr lang="de-CH" dirty="0"/>
              <a:t>Public </a:t>
            </a:r>
            <a:r>
              <a:rPr lang="de-CH" dirty="0" err="1"/>
              <a:t>services</a:t>
            </a:r>
            <a:endParaRPr lang="de-CH" dirty="0"/>
          </a:p>
        </p:txBody>
      </p:sp>
      <p:sp>
        <p:nvSpPr>
          <p:cNvPr id="6" name="Textplatzhalter 5"/>
          <p:cNvSpPr>
            <a:spLocks noGrp="1"/>
          </p:cNvSpPr>
          <p:nvPr>
            <p:ph type="body" idx="1"/>
          </p:nvPr>
        </p:nvSpPr>
        <p:spPr/>
        <p:txBody>
          <a:bodyPr/>
          <a:lstStyle/>
          <a:p>
            <a:r>
              <a:rPr lang="en-GB" dirty="0"/>
              <a:t>Communities do about 25% of the public services in Switzerland</a:t>
            </a:r>
          </a:p>
          <a:p>
            <a:r>
              <a:rPr lang="en-GB" dirty="0"/>
              <a:t>Halve of the communities in Switzerland have about 1100 inhabitants or less and therefore a lot of problems to do the public services correctly by their own.</a:t>
            </a:r>
          </a:p>
          <a:p>
            <a:r>
              <a:rPr lang="en-GB" dirty="0"/>
              <a:t>New Challenges by providing public services</a:t>
            </a:r>
          </a:p>
          <a:p>
            <a:r>
              <a:rPr lang="en-GB" dirty="0"/>
              <a:t>Public organisations can do the services by themselves or they can outsource them on contractual base (depends on the legal base)</a:t>
            </a:r>
          </a:p>
          <a:p>
            <a:endParaRPr lang="de-CH" dirty="0"/>
          </a:p>
        </p:txBody>
      </p:sp>
    </p:spTree>
    <p:extLst>
      <p:ext uri="{BB962C8B-B14F-4D97-AF65-F5344CB8AC3E}">
        <p14:creationId xmlns:p14="http://schemas.microsoft.com/office/powerpoint/2010/main" val="31456443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E48492E-72D1-4785-9351-8AE1E40FBA2D}" type="datetime1">
              <a:rPr lang="de-CH" smtClean="0">
                <a:solidFill>
                  <a:srgbClr val="000000"/>
                </a:solidFill>
              </a:rPr>
              <a:t>04.10.2015</a:t>
            </a:fld>
            <a:endParaRPr lang="de-CH">
              <a:solidFill>
                <a:srgbClr val="000000"/>
              </a:solidFill>
            </a:endParaRPr>
          </a:p>
        </p:txBody>
      </p:sp>
      <p:sp>
        <p:nvSpPr>
          <p:cNvPr id="3" name="Fußzeilenplatzhalter 2"/>
          <p:cNvSpPr>
            <a:spLocks noGrp="1"/>
          </p:cNvSpPr>
          <p:nvPr>
            <p:ph type="ftr" sz="quarter" idx="11"/>
          </p:nvPr>
        </p:nvSpPr>
        <p:spPr/>
        <p:txBody>
          <a:bodyPr/>
          <a:lstStyle/>
          <a:p>
            <a:r>
              <a:rPr lang="de-CH" smtClean="0">
                <a:solidFill>
                  <a:srgbClr val="000000"/>
                </a:solidFill>
              </a:rPr>
              <a:t>Institut Nonprofit und Public Management, Matthias Meyer</a:t>
            </a:r>
            <a:endParaRPr lang="de-CH" dirty="0">
              <a:solidFill>
                <a:srgbClr val="000000"/>
              </a:solidFill>
            </a:endParaRPr>
          </a:p>
        </p:txBody>
      </p:sp>
      <p:sp>
        <p:nvSpPr>
          <p:cNvPr id="4" name="Foliennummernplatzhalter 3"/>
          <p:cNvSpPr>
            <a:spLocks noGrp="1"/>
          </p:cNvSpPr>
          <p:nvPr>
            <p:ph type="sldNum" sz="quarter" idx="12"/>
          </p:nvPr>
        </p:nvSpPr>
        <p:spPr/>
        <p:txBody>
          <a:bodyPr/>
          <a:lstStyle/>
          <a:p>
            <a:fld id="{351188DD-6605-4EF4-9E67-B567F731CE68}" type="slidenum">
              <a:rPr lang="de-CH" smtClean="0">
                <a:solidFill>
                  <a:srgbClr val="000000"/>
                </a:solidFill>
              </a:rPr>
              <a:pPr/>
              <a:t>5</a:t>
            </a:fld>
            <a:endParaRPr lang="de-CH">
              <a:solidFill>
                <a:srgbClr val="000000"/>
              </a:solidFill>
            </a:endParaRPr>
          </a:p>
        </p:txBody>
      </p:sp>
      <p:sp>
        <p:nvSpPr>
          <p:cNvPr id="5" name="Titel 4"/>
          <p:cNvSpPr>
            <a:spLocks noGrp="1"/>
          </p:cNvSpPr>
          <p:nvPr>
            <p:ph type="title"/>
          </p:nvPr>
        </p:nvSpPr>
        <p:spPr>
          <a:xfrm>
            <a:off x="736600" y="1495949"/>
            <a:ext cx="9213850" cy="361950"/>
          </a:xfrm>
        </p:spPr>
        <p:txBody>
          <a:bodyPr/>
          <a:lstStyle/>
          <a:p>
            <a:r>
              <a:rPr lang="en-GB" dirty="0"/>
              <a:t>Fields of community activities</a:t>
            </a:r>
            <a:endParaRPr lang="de-CH" dirty="0"/>
          </a:p>
        </p:txBody>
      </p:sp>
      <p:pic>
        <p:nvPicPr>
          <p:cNvPr id="7" name="Grafik 6"/>
          <p:cNvPicPr>
            <a:picLocks noChangeAspect="1"/>
          </p:cNvPicPr>
          <p:nvPr/>
        </p:nvPicPr>
        <p:blipFill rotWithShape="1">
          <a:blip r:embed="rId3" cstate="print">
            <a:extLst>
              <a:ext uri="{28A0092B-C50C-407E-A947-70E740481C1C}">
                <a14:useLocalDpi xmlns:a14="http://schemas.microsoft.com/office/drawing/2010/main" val="0"/>
              </a:ext>
            </a:extLst>
          </a:blip>
          <a:srcRect l="25782" t="5386" r="13678" b="58387"/>
          <a:stretch/>
        </p:blipFill>
        <p:spPr>
          <a:xfrm rot="-60000">
            <a:off x="776617" y="2129181"/>
            <a:ext cx="7861274" cy="4654571"/>
          </a:xfrm>
          <a:prstGeom prst="rect">
            <a:avLst/>
          </a:prstGeom>
        </p:spPr>
      </p:pic>
      <p:sp>
        <p:nvSpPr>
          <p:cNvPr id="8" name="Textfeld 7"/>
          <p:cNvSpPr txBox="1"/>
          <p:nvPr/>
        </p:nvSpPr>
        <p:spPr>
          <a:xfrm>
            <a:off x="6824110" y="6713497"/>
            <a:ext cx="2856872" cy="276999"/>
          </a:xfrm>
          <a:prstGeom prst="rect">
            <a:avLst/>
          </a:prstGeom>
          <a:noFill/>
        </p:spPr>
        <p:txBody>
          <a:bodyPr wrap="none" rtlCol="0">
            <a:spAutoFit/>
          </a:bodyPr>
          <a:lstStyle/>
          <a:p>
            <a:r>
              <a:rPr lang="de-CH" sz="1200" smtClean="0"/>
              <a:t>Steiner R. und Kaiser C. (2015). S. 156</a:t>
            </a:r>
            <a:endParaRPr lang="de-CH" sz="1200"/>
          </a:p>
        </p:txBody>
      </p:sp>
    </p:spTree>
    <p:extLst>
      <p:ext uri="{BB962C8B-B14F-4D97-AF65-F5344CB8AC3E}">
        <p14:creationId xmlns:p14="http://schemas.microsoft.com/office/powerpoint/2010/main" val="14732554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E48492E-72D1-4785-9351-8AE1E40FBA2D}" type="datetime1">
              <a:rPr lang="de-CH" smtClean="0">
                <a:solidFill>
                  <a:srgbClr val="000000"/>
                </a:solidFill>
              </a:rPr>
              <a:t>04.10.2015</a:t>
            </a:fld>
            <a:endParaRPr lang="de-CH">
              <a:solidFill>
                <a:srgbClr val="000000"/>
              </a:solidFill>
            </a:endParaRPr>
          </a:p>
        </p:txBody>
      </p:sp>
      <p:sp>
        <p:nvSpPr>
          <p:cNvPr id="3" name="Fußzeilenplatzhalter 2"/>
          <p:cNvSpPr>
            <a:spLocks noGrp="1"/>
          </p:cNvSpPr>
          <p:nvPr>
            <p:ph type="ftr" sz="quarter" idx="11"/>
          </p:nvPr>
        </p:nvSpPr>
        <p:spPr/>
        <p:txBody>
          <a:bodyPr/>
          <a:lstStyle/>
          <a:p>
            <a:r>
              <a:rPr lang="de-CH" smtClean="0">
                <a:solidFill>
                  <a:srgbClr val="000000"/>
                </a:solidFill>
              </a:rPr>
              <a:t>Institut Nonprofit und Public Management, Matthias Meyer</a:t>
            </a:r>
            <a:endParaRPr lang="de-CH" dirty="0">
              <a:solidFill>
                <a:srgbClr val="000000"/>
              </a:solidFill>
            </a:endParaRPr>
          </a:p>
        </p:txBody>
      </p:sp>
      <p:sp>
        <p:nvSpPr>
          <p:cNvPr id="4" name="Foliennummernplatzhalter 3"/>
          <p:cNvSpPr>
            <a:spLocks noGrp="1"/>
          </p:cNvSpPr>
          <p:nvPr>
            <p:ph type="sldNum" sz="quarter" idx="12"/>
          </p:nvPr>
        </p:nvSpPr>
        <p:spPr/>
        <p:txBody>
          <a:bodyPr/>
          <a:lstStyle/>
          <a:p>
            <a:fld id="{351188DD-6605-4EF4-9E67-B567F731CE68}" type="slidenum">
              <a:rPr lang="de-CH" smtClean="0">
                <a:solidFill>
                  <a:srgbClr val="000000"/>
                </a:solidFill>
              </a:rPr>
              <a:pPr/>
              <a:t>6</a:t>
            </a:fld>
            <a:endParaRPr lang="de-CH">
              <a:solidFill>
                <a:srgbClr val="000000"/>
              </a:solidFill>
            </a:endParaRPr>
          </a:p>
        </p:txBody>
      </p:sp>
      <p:sp>
        <p:nvSpPr>
          <p:cNvPr id="5" name="Titel 4"/>
          <p:cNvSpPr>
            <a:spLocks noGrp="1"/>
          </p:cNvSpPr>
          <p:nvPr>
            <p:ph type="title"/>
          </p:nvPr>
        </p:nvSpPr>
        <p:spPr/>
        <p:txBody>
          <a:bodyPr/>
          <a:lstStyle/>
          <a:p>
            <a:r>
              <a:rPr lang="en-GB" dirty="0"/>
              <a:t>Limits of the performance of the communities</a:t>
            </a:r>
            <a:endParaRPr lang="de-CH" dirty="0"/>
          </a:p>
        </p:txBody>
      </p:sp>
      <p:pic>
        <p:nvPicPr>
          <p:cNvPr id="7" name="Grafik 6"/>
          <p:cNvPicPr>
            <a:picLocks noChangeAspect="1"/>
          </p:cNvPicPr>
          <p:nvPr/>
        </p:nvPicPr>
        <p:blipFill rotWithShape="1">
          <a:blip r:embed="rId3" cstate="print">
            <a:extLst>
              <a:ext uri="{28A0092B-C50C-407E-A947-70E740481C1C}">
                <a14:useLocalDpi xmlns:a14="http://schemas.microsoft.com/office/drawing/2010/main" val="0"/>
              </a:ext>
            </a:extLst>
          </a:blip>
          <a:srcRect l="33268" t="27756" b="36186"/>
          <a:stretch/>
        </p:blipFill>
        <p:spPr>
          <a:xfrm rot="10800000">
            <a:off x="715059" y="2110153"/>
            <a:ext cx="5292970" cy="4712678"/>
          </a:xfrm>
          <a:prstGeom prst="rect">
            <a:avLst/>
          </a:prstGeom>
        </p:spPr>
      </p:pic>
      <p:sp>
        <p:nvSpPr>
          <p:cNvPr id="8" name="Textfeld 7"/>
          <p:cNvSpPr txBox="1"/>
          <p:nvPr/>
        </p:nvSpPr>
        <p:spPr>
          <a:xfrm>
            <a:off x="6802570" y="6444419"/>
            <a:ext cx="2941831" cy="276999"/>
          </a:xfrm>
          <a:prstGeom prst="rect">
            <a:avLst/>
          </a:prstGeom>
          <a:noFill/>
        </p:spPr>
        <p:txBody>
          <a:bodyPr wrap="none" rtlCol="0">
            <a:spAutoFit/>
          </a:bodyPr>
          <a:lstStyle/>
          <a:p>
            <a:r>
              <a:rPr lang="de-CH" sz="1200" dirty="0" smtClean="0"/>
              <a:t>Steiner R. und Kaiser C. (2015). S. 157</a:t>
            </a:r>
            <a:endParaRPr lang="de-CH" sz="1200" dirty="0"/>
          </a:p>
        </p:txBody>
      </p:sp>
    </p:spTree>
    <p:extLst>
      <p:ext uri="{BB962C8B-B14F-4D97-AF65-F5344CB8AC3E}">
        <p14:creationId xmlns:p14="http://schemas.microsoft.com/office/powerpoint/2010/main" val="32940420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E48492E-72D1-4785-9351-8AE1E40FBA2D}" type="datetime1">
              <a:rPr lang="de-CH" smtClean="0">
                <a:solidFill>
                  <a:srgbClr val="000000"/>
                </a:solidFill>
              </a:rPr>
              <a:t>04.10.2015</a:t>
            </a:fld>
            <a:endParaRPr lang="de-CH">
              <a:solidFill>
                <a:srgbClr val="000000"/>
              </a:solidFill>
            </a:endParaRPr>
          </a:p>
        </p:txBody>
      </p:sp>
      <p:sp>
        <p:nvSpPr>
          <p:cNvPr id="3" name="Fußzeilenplatzhalter 2"/>
          <p:cNvSpPr>
            <a:spLocks noGrp="1"/>
          </p:cNvSpPr>
          <p:nvPr>
            <p:ph type="ftr" sz="quarter" idx="11"/>
          </p:nvPr>
        </p:nvSpPr>
        <p:spPr/>
        <p:txBody>
          <a:bodyPr/>
          <a:lstStyle/>
          <a:p>
            <a:r>
              <a:rPr lang="de-CH" smtClean="0">
                <a:solidFill>
                  <a:srgbClr val="000000"/>
                </a:solidFill>
              </a:rPr>
              <a:t>Institut Nonprofit und Public Management, Matthias Meyer</a:t>
            </a:r>
            <a:endParaRPr lang="de-CH" dirty="0">
              <a:solidFill>
                <a:srgbClr val="000000"/>
              </a:solidFill>
            </a:endParaRPr>
          </a:p>
        </p:txBody>
      </p:sp>
      <p:sp>
        <p:nvSpPr>
          <p:cNvPr id="4" name="Foliennummernplatzhalter 3"/>
          <p:cNvSpPr>
            <a:spLocks noGrp="1"/>
          </p:cNvSpPr>
          <p:nvPr>
            <p:ph type="sldNum" sz="quarter" idx="12"/>
          </p:nvPr>
        </p:nvSpPr>
        <p:spPr/>
        <p:txBody>
          <a:bodyPr/>
          <a:lstStyle/>
          <a:p>
            <a:fld id="{351188DD-6605-4EF4-9E67-B567F731CE68}" type="slidenum">
              <a:rPr lang="de-CH" smtClean="0">
                <a:solidFill>
                  <a:srgbClr val="000000"/>
                </a:solidFill>
              </a:rPr>
              <a:pPr/>
              <a:t>7</a:t>
            </a:fld>
            <a:endParaRPr lang="de-CH">
              <a:solidFill>
                <a:srgbClr val="000000"/>
              </a:solidFill>
            </a:endParaRPr>
          </a:p>
        </p:txBody>
      </p:sp>
      <p:sp>
        <p:nvSpPr>
          <p:cNvPr id="5" name="Titel 4"/>
          <p:cNvSpPr>
            <a:spLocks noGrp="1"/>
          </p:cNvSpPr>
          <p:nvPr>
            <p:ph type="title"/>
          </p:nvPr>
        </p:nvSpPr>
        <p:spPr/>
        <p:txBody>
          <a:bodyPr/>
          <a:lstStyle/>
          <a:p>
            <a:r>
              <a:rPr lang="en-GB" dirty="0"/>
              <a:t>New Public Management for communities</a:t>
            </a:r>
            <a:endParaRPr lang="de-CH" dirty="0"/>
          </a:p>
        </p:txBody>
      </p:sp>
      <p:sp>
        <p:nvSpPr>
          <p:cNvPr id="6" name="Textplatzhalter 5"/>
          <p:cNvSpPr>
            <a:spLocks noGrp="1"/>
          </p:cNvSpPr>
          <p:nvPr>
            <p:ph type="body" idx="1"/>
          </p:nvPr>
        </p:nvSpPr>
        <p:spPr/>
        <p:txBody>
          <a:bodyPr/>
          <a:lstStyle/>
          <a:p>
            <a:r>
              <a:rPr lang="en-GB" dirty="0"/>
              <a:t>Reorganise the management: From input-controlled to target-controlled</a:t>
            </a:r>
          </a:p>
          <a:p>
            <a:r>
              <a:rPr lang="en-GB" dirty="0"/>
              <a:t>Doing things together</a:t>
            </a:r>
          </a:p>
          <a:p>
            <a:r>
              <a:rPr lang="en-GB" dirty="0"/>
              <a:t>Spin off tasks to privat organisations</a:t>
            </a:r>
          </a:p>
          <a:p>
            <a:endParaRPr lang="de-CH" dirty="0"/>
          </a:p>
        </p:txBody>
      </p:sp>
    </p:spTree>
    <p:extLst>
      <p:ext uri="{BB962C8B-B14F-4D97-AF65-F5344CB8AC3E}">
        <p14:creationId xmlns:p14="http://schemas.microsoft.com/office/powerpoint/2010/main" val="42026437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E48492E-72D1-4785-9351-8AE1E40FBA2D}" type="datetime1">
              <a:rPr lang="de-CH" smtClean="0">
                <a:solidFill>
                  <a:srgbClr val="000000"/>
                </a:solidFill>
              </a:rPr>
              <a:t>04.10.2015</a:t>
            </a:fld>
            <a:endParaRPr lang="de-CH">
              <a:solidFill>
                <a:srgbClr val="000000"/>
              </a:solidFill>
            </a:endParaRPr>
          </a:p>
        </p:txBody>
      </p:sp>
      <p:sp>
        <p:nvSpPr>
          <p:cNvPr id="3" name="Fußzeilenplatzhalter 2"/>
          <p:cNvSpPr>
            <a:spLocks noGrp="1"/>
          </p:cNvSpPr>
          <p:nvPr>
            <p:ph type="ftr" sz="quarter" idx="11"/>
          </p:nvPr>
        </p:nvSpPr>
        <p:spPr/>
        <p:txBody>
          <a:bodyPr/>
          <a:lstStyle/>
          <a:p>
            <a:r>
              <a:rPr lang="de-CH" smtClean="0">
                <a:solidFill>
                  <a:srgbClr val="000000"/>
                </a:solidFill>
              </a:rPr>
              <a:t>Institut Nonprofit und Public Management, Matthias Meyer</a:t>
            </a:r>
            <a:endParaRPr lang="de-CH" dirty="0">
              <a:solidFill>
                <a:srgbClr val="000000"/>
              </a:solidFill>
            </a:endParaRPr>
          </a:p>
        </p:txBody>
      </p:sp>
      <p:sp>
        <p:nvSpPr>
          <p:cNvPr id="4" name="Foliennummernplatzhalter 3"/>
          <p:cNvSpPr>
            <a:spLocks noGrp="1"/>
          </p:cNvSpPr>
          <p:nvPr>
            <p:ph type="sldNum" sz="quarter" idx="12"/>
          </p:nvPr>
        </p:nvSpPr>
        <p:spPr/>
        <p:txBody>
          <a:bodyPr/>
          <a:lstStyle/>
          <a:p>
            <a:fld id="{351188DD-6605-4EF4-9E67-B567F731CE68}" type="slidenum">
              <a:rPr lang="de-CH" smtClean="0">
                <a:solidFill>
                  <a:srgbClr val="000000"/>
                </a:solidFill>
              </a:rPr>
              <a:pPr/>
              <a:t>8</a:t>
            </a:fld>
            <a:endParaRPr lang="de-CH">
              <a:solidFill>
                <a:srgbClr val="000000"/>
              </a:solidFill>
            </a:endParaRPr>
          </a:p>
        </p:txBody>
      </p:sp>
      <p:sp>
        <p:nvSpPr>
          <p:cNvPr id="5" name="Titel 4"/>
          <p:cNvSpPr>
            <a:spLocks noGrp="1"/>
          </p:cNvSpPr>
          <p:nvPr>
            <p:ph type="title"/>
          </p:nvPr>
        </p:nvSpPr>
        <p:spPr/>
        <p:txBody>
          <a:bodyPr/>
          <a:lstStyle/>
          <a:p>
            <a:r>
              <a:rPr lang="en-GB" dirty="0"/>
              <a:t>Distribution of personal</a:t>
            </a:r>
            <a:endParaRPr lang="de-CH" dirty="0"/>
          </a:p>
        </p:txBody>
      </p:sp>
      <p:pic>
        <p:nvPicPr>
          <p:cNvPr id="7" name="Grafik 6"/>
          <p:cNvPicPr>
            <a:picLocks noChangeAspect="1"/>
          </p:cNvPicPr>
          <p:nvPr/>
        </p:nvPicPr>
        <p:blipFill rotWithShape="1">
          <a:blip r:embed="rId3" cstate="print">
            <a:extLst>
              <a:ext uri="{28A0092B-C50C-407E-A947-70E740481C1C}">
                <a14:useLocalDpi xmlns:a14="http://schemas.microsoft.com/office/drawing/2010/main" val="0"/>
              </a:ext>
            </a:extLst>
          </a:blip>
          <a:srcRect l="16401" t="2470" r="42807" b="35641"/>
          <a:stretch/>
        </p:blipFill>
        <p:spPr>
          <a:xfrm rot="5400000">
            <a:off x="3584605" y="-461388"/>
            <a:ext cx="3833443" cy="9583626"/>
          </a:xfrm>
          <a:prstGeom prst="rect">
            <a:avLst/>
          </a:prstGeom>
        </p:spPr>
      </p:pic>
      <p:sp>
        <p:nvSpPr>
          <p:cNvPr id="8" name="Textfeld 7"/>
          <p:cNvSpPr txBox="1"/>
          <p:nvPr/>
        </p:nvSpPr>
        <p:spPr>
          <a:xfrm>
            <a:off x="7290309" y="6378686"/>
            <a:ext cx="2856872" cy="276999"/>
          </a:xfrm>
          <a:prstGeom prst="rect">
            <a:avLst/>
          </a:prstGeom>
          <a:noFill/>
        </p:spPr>
        <p:txBody>
          <a:bodyPr wrap="none" rtlCol="0">
            <a:spAutoFit/>
          </a:bodyPr>
          <a:lstStyle/>
          <a:p>
            <a:r>
              <a:rPr lang="de-CH" sz="1200" dirty="0" smtClean="0"/>
              <a:t>Steiner R. und Kaiser C. (2015). S. 154</a:t>
            </a:r>
            <a:endParaRPr lang="de-CH" sz="1200" dirty="0"/>
          </a:p>
        </p:txBody>
      </p:sp>
    </p:spTree>
    <p:extLst>
      <p:ext uri="{BB962C8B-B14F-4D97-AF65-F5344CB8AC3E}">
        <p14:creationId xmlns:p14="http://schemas.microsoft.com/office/powerpoint/2010/main" val="11475364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E48492E-72D1-4785-9351-8AE1E40FBA2D}" type="datetime1">
              <a:rPr lang="de-CH" smtClean="0">
                <a:solidFill>
                  <a:srgbClr val="000000"/>
                </a:solidFill>
              </a:rPr>
              <a:t>04.10.2015</a:t>
            </a:fld>
            <a:endParaRPr lang="de-CH">
              <a:solidFill>
                <a:srgbClr val="000000"/>
              </a:solidFill>
            </a:endParaRPr>
          </a:p>
        </p:txBody>
      </p:sp>
      <p:sp>
        <p:nvSpPr>
          <p:cNvPr id="3" name="Fußzeilenplatzhalter 2"/>
          <p:cNvSpPr>
            <a:spLocks noGrp="1"/>
          </p:cNvSpPr>
          <p:nvPr>
            <p:ph type="ftr" sz="quarter" idx="11"/>
          </p:nvPr>
        </p:nvSpPr>
        <p:spPr/>
        <p:txBody>
          <a:bodyPr/>
          <a:lstStyle/>
          <a:p>
            <a:r>
              <a:rPr lang="de-CH" smtClean="0">
                <a:solidFill>
                  <a:srgbClr val="000000"/>
                </a:solidFill>
              </a:rPr>
              <a:t>Institut Nonprofit und Public Management, Matthias Meyer</a:t>
            </a:r>
            <a:endParaRPr lang="de-CH" dirty="0">
              <a:solidFill>
                <a:srgbClr val="000000"/>
              </a:solidFill>
            </a:endParaRPr>
          </a:p>
        </p:txBody>
      </p:sp>
      <p:sp>
        <p:nvSpPr>
          <p:cNvPr id="4" name="Foliennummernplatzhalter 3"/>
          <p:cNvSpPr>
            <a:spLocks noGrp="1"/>
          </p:cNvSpPr>
          <p:nvPr>
            <p:ph type="sldNum" sz="quarter" idx="12"/>
          </p:nvPr>
        </p:nvSpPr>
        <p:spPr/>
        <p:txBody>
          <a:bodyPr/>
          <a:lstStyle/>
          <a:p>
            <a:fld id="{351188DD-6605-4EF4-9E67-B567F731CE68}" type="slidenum">
              <a:rPr lang="de-CH" smtClean="0">
                <a:solidFill>
                  <a:srgbClr val="000000"/>
                </a:solidFill>
              </a:rPr>
              <a:pPr/>
              <a:t>9</a:t>
            </a:fld>
            <a:endParaRPr lang="de-CH">
              <a:solidFill>
                <a:srgbClr val="000000"/>
              </a:solidFill>
            </a:endParaRPr>
          </a:p>
        </p:txBody>
      </p:sp>
      <p:sp>
        <p:nvSpPr>
          <p:cNvPr id="5" name="Titel 4"/>
          <p:cNvSpPr>
            <a:spLocks noGrp="1"/>
          </p:cNvSpPr>
          <p:nvPr>
            <p:ph type="title"/>
          </p:nvPr>
        </p:nvSpPr>
        <p:spPr/>
        <p:txBody>
          <a:bodyPr/>
          <a:lstStyle/>
          <a:p>
            <a:r>
              <a:rPr lang="de-CH" dirty="0"/>
              <a:t>Fields </a:t>
            </a:r>
            <a:r>
              <a:rPr lang="de-CH" dirty="0" err="1"/>
              <a:t>of</a:t>
            </a:r>
            <a:r>
              <a:rPr lang="de-CH" dirty="0"/>
              <a:t> </a:t>
            </a:r>
            <a:r>
              <a:rPr lang="de-CH" dirty="0" err="1"/>
              <a:t>activities</a:t>
            </a:r>
            <a:r>
              <a:rPr lang="de-CH" dirty="0"/>
              <a:t> </a:t>
            </a:r>
            <a:r>
              <a:rPr lang="de-CH" dirty="0" err="1"/>
              <a:t>for</a:t>
            </a:r>
            <a:r>
              <a:rPr lang="de-CH" dirty="0"/>
              <a:t> </a:t>
            </a:r>
            <a:r>
              <a:rPr lang="de-CH" dirty="0" err="1"/>
              <a:t>cooperations</a:t>
            </a:r>
            <a:r>
              <a:rPr lang="de-CH" dirty="0"/>
              <a:t> </a:t>
            </a:r>
            <a:r>
              <a:rPr lang="de-CH" dirty="0" err="1"/>
              <a:t>of</a:t>
            </a:r>
            <a:r>
              <a:rPr lang="de-CH" dirty="0"/>
              <a:t> </a:t>
            </a:r>
            <a:r>
              <a:rPr lang="de-CH" dirty="0" err="1"/>
              <a:t>communities</a:t>
            </a:r>
            <a:endParaRPr lang="de-CH" dirty="0"/>
          </a:p>
        </p:txBody>
      </p:sp>
      <p:sp>
        <p:nvSpPr>
          <p:cNvPr id="7" name="Textfeld 6"/>
          <p:cNvSpPr txBox="1"/>
          <p:nvPr/>
        </p:nvSpPr>
        <p:spPr>
          <a:xfrm>
            <a:off x="6882316" y="6802511"/>
            <a:ext cx="2856872" cy="276999"/>
          </a:xfrm>
          <a:prstGeom prst="rect">
            <a:avLst/>
          </a:prstGeom>
          <a:noFill/>
        </p:spPr>
        <p:txBody>
          <a:bodyPr wrap="none" rtlCol="0">
            <a:spAutoFit/>
          </a:bodyPr>
          <a:lstStyle/>
          <a:p>
            <a:r>
              <a:rPr lang="de-CH" sz="1200" smtClean="0"/>
              <a:t>Steiner R. und Kaiser C. (2015). S. 164</a:t>
            </a:r>
            <a:endParaRPr lang="de-CH" sz="1200"/>
          </a:p>
        </p:txBody>
      </p:sp>
      <p:pic>
        <p:nvPicPr>
          <p:cNvPr id="8" name="Grafik 7"/>
          <p:cNvPicPr>
            <a:picLocks noChangeAspect="1"/>
          </p:cNvPicPr>
          <p:nvPr/>
        </p:nvPicPr>
        <p:blipFill rotWithShape="1">
          <a:blip r:embed="rId3" cstate="print">
            <a:extLst>
              <a:ext uri="{28A0092B-C50C-407E-A947-70E740481C1C}">
                <a14:useLocalDpi xmlns:a14="http://schemas.microsoft.com/office/drawing/2010/main" val="0"/>
              </a:ext>
            </a:extLst>
          </a:blip>
          <a:srcRect l="30339" t="24514" r="7292" b="39753"/>
          <a:stretch/>
        </p:blipFill>
        <p:spPr>
          <a:xfrm>
            <a:off x="636543" y="1979005"/>
            <a:ext cx="5417064" cy="5113994"/>
          </a:xfrm>
          <a:prstGeom prst="rect">
            <a:avLst/>
          </a:prstGeom>
        </p:spPr>
      </p:pic>
    </p:spTree>
    <p:extLst>
      <p:ext uri="{BB962C8B-B14F-4D97-AF65-F5344CB8AC3E}">
        <p14:creationId xmlns:p14="http://schemas.microsoft.com/office/powerpoint/2010/main" val="2211924993"/>
      </p:ext>
    </p:extLst>
  </p:cSld>
  <p:clrMapOvr>
    <a:masterClrMapping/>
  </p:clrMapOvr>
  <p:timing>
    <p:tnLst>
      <p:par>
        <p:cTn id="1" dur="indefinite" restart="never" nodeType="tmRoot"/>
      </p:par>
    </p:tnLst>
  </p:timing>
</p:sld>
</file>

<file path=ppt/theme/theme1.xml><?xml version="1.0" encoding="utf-8"?>
<a:theme xmlns:a="http://schemas.openxmlformats.org/drawingml/2006/main" name="131202-PPT-Vorlage-HSW">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enutzerdefiniert 3">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1042988" rtl="0" eaLnBrk="1" fontAlgn="base" latinLnBrk="0" hangingPunct="1">
          <a:lnSpc>
            <a:spcPct val="100000"/>
          </a:lnSpc>
          <a:spcBef>
            <a:spcPct val="0"/>
          </a:spcBef>
          <a:spcAft>
            <a:spcPct val="0"/>
          </a:spcAft>
          <a:buClrTx/>
          <a:buSzTx/>
          <a:buFontTx/>
          <a:buNone/>
          <a:tabLst/>
          <a:defRPr kumimoji="0" lang="de-CH" sz="2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1042988" rtl="0" eaLnBrk="1" fontAlgn="base" latinLnBrk="0" hangingPunct="1">
          <a:lnSpc>
            <a:spcPct val="100000"/>
          </a:lnSpc>
          <a:spcBef>
            <a:spcPct val="0"/>
          </a:spcBef>
          <a:spcAft>
            <a:spcPct val="0"/>
          </a:spcAft>
          <a:buClrTx/>
          <a:buSzTx/>
          <a:buFontTx/>
          <a:buNone/>
          <a:tabLst/>
          <a:defRPr kumimoji="0" lang="de-CH" sz="2100" b="0"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Vorlage" id="{2AED6447-8FF0-4AD4-8E53-81A3D1783973}" vid="{0FA4AC0E-DA35-4C60-B64A-AB2016366BDA}"/>
    </a:ext>
  </a:ext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 FHNW</Template>
  <TotalTime>0</TotalTime>
  <Words>2567</Words>
  <Application>Microsoft Office PowerPoint</Application>
  <PresentationFormat>Benutzerdefiniert</PresentationFormat>
  <Paragraphs>177</Paragraphs>
  <Slides>19</Slides>
  <Notes>8</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19</vt:i4>
      </vt:variant>
    </vt:vector>
  </HeadingPairs>
  <TitlesOfParts>
    <vt:vector size="22" baseType="lpstr">
      <vt:lpstr>Arial Narrow</vt:lpstr>
      <vt:lpstr>Arial</vt:lpstr>
      <vt:lpstr>131202-PPT-Vorlage-HSW</vt:lpstr>
      <vt:lpstr>Governmental Services: what’s the NGO’s Role</vt:lpstr>
      <vt:lpstr>Structure of the presentation</vt:lpstr>
      <vt:lpstr>Definitions</vt:lpstr>
      <vt:lpstr>Public services</vt:lpstr>
      <vt:lpstr>Fields of community activities</vt:lpstr>
      <vt:lpstr>Limits of the performance of the communities</vt:lpstr>
      <vt:lpstr>New Public Management for communities</vt:lpstr>
      <vt:lpstr>Distribution of personal</vt:lpstr>
      <vt:lpstr>Fields of activities for cooperations of communities</vt:lpstr>
      <vt:lpstr>Basis for future research /1</vt:lpstr>
      <vt:lpstr>Basis for future research /2</vt:lpstr>
      <vt:lpstr>Interesting research topics</vt:lpstr>
      <vt:lpstr>Interesting research topics</vt:lpstr>
      <vt:lpstr>Interesting research topics</vt:lpstr>
      <vt:lpstr>Interesting research topics</vt:lpstr>
      <vt:lpstr>Interesting research topics</vt:lpstr>
      <vt:lpstr>Interesting research topics</vt:lpstr>
      <vt:lpstr>Interesting research topics</vt:lpstr>
      <vt:lpstr>Used Literature</vt:lpstr>
    </vt:vector>
  </TitlesOfParts>
  <Company>Fachhochschule Nordwestschweiz</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Governmental Services what’s the NGO’s Role</dc:title>
  <dc:creator>Matthias Meyer</dc:creator>
  <cp:lastModifiedBy>Matthias Meyer</cp:lastModifiedBy>
  <cp:revision>8</cp:revision>
  <dcterms:created xsi:type="dcterms:W3CDTF">2015-10-04T17:39:07Z</dcterms:created>
  <dcterms:modified xsi:type="dcterms:W3CDTF">2015-10-04T20:04:23Z</dcterms:modified>
</cp:coreProperties>
</file>